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0" r:id="rId6"/>
    <p:sldId id="261" r:id="rId7"/>
    <p:sldId id="262" r:id="rId8"/>
    <p:sldId id="257" r:id="rId9"/>
    <p:sldId id="265" r:id="rId10"/>
    <p:sldId id="266" r:id="rId11"/>
    <p:sldId id="274" r:id="rId12"/>
    <p:sldId id="275" r:id="rId13"/>
    <p:sldId id="273" r:id="rId14"/>
    <p:sldId id="267" r:id="rId15"/>
    <p:sldId id="269" r:id="rId16"/>
    <p:sldId id="270" r:id="rId17"/>
    <p:sldId id="272" r:id="rId18"/>
    <p:sldId id="276" r:id="rId19"/>
    <p:sldId id="268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A8B7-9B5E-4C1B-8D5D-58B892B7E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6FD9A-187D-4010-9D65-A665E9601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E62BD-D6C3-4FA9-818B-70B59BE7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C797-8633-456C-9E8B-BCE06F63629F}" type="datetimeFigureOut">
              <a:rPr lang="en-AU" smtClean="0"/>
              <a:t>16/08/2019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48F86-A1A2-4485-AFE6-BEF48516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9DC4D-9228-4A17-8929-775EAD3F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BD2A-98E9-49A8-920B-D61ABC20FF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29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F3232-FF1A-4DC9-9245-24FCE891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E043D-FD2B-4697-99FB-3F6BD69D3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0E52D-D46E-411C-9989-3998588C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C797-8633-456C-9E8B-BCE06F63629F}" type="datetimeFigureOut">
              <a:rPr lang="en-AU" smtClean="0"/>
              <a:t>16/08/2019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BAF2D-3B0F-428A-9C15-DC4412A7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0743D-5B46-4208-B712-B3777BEF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BD2A-98E9-49A8-920B-D61ABC20FF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393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7CF498-55AF-44EB-8A7A-ECF30A464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E6F35-0C2B-4DA6-8D5D-BBC91A318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3DAB-F4EF-4AF8-B279-7CEC4540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C797-8633-456C-9E8B-BCE06F63629F}" type="datetimeFigureOut">
              <a:rPr lang="en-AU" smtClean="0"/>
              <a:t>16/08/2019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DA271-050D-4F1F-B050-F441A08F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C8A96-6E20-482A-A9A8-94C6DC73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BD2A-98E9-49A8-920B-D61ABC20FF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07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1A16-0399-45DD-9AAB-8CAEC476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6396A-3FFC-4F1B-ACA3-A8F00CCD2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A5AF4-3AEF-4631-B133-2F4403B0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C797-8633-456C-9E8B-BCE06F63629F}" type="datetimeFigureOut">
              <a:rPr lang="en-AU" smtClean="0"/>
              <a:t>16/08/2019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DBD04-4CEF-4D26-AA55-950D73A1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05CE3-9C34-4EE7-AC7E-AF3E65C4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BD2A-98E9-49A8-920B-D61ABC20FFB2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7" name="Picture 78">
            <a:extLst>
              <a:ext uri="{FF2B5EF4-FFF2-40B4-BE49-F238E27FC236}">
                <a16:creationId xmlns:a16="http://schemas.microsoft.com/office/drawing/2014/main" id="{D4151A85-8F2B-42CE-A4DA-85F342719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834075" y="6301899"/>
            <a:ext cx="419577" cy="41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12.png">
            <a:extLst>
              <a:ext uri="{FF2B5EF4-FFF2-40B4-BE49-F238E27FC236}">
                <a16:creationId xmlns:a16="http://schemas.microsoft.com/office/drawing/2014/main" id="{D9781940-D2B1-4BBF-BC4E-C3CED51FF0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301899"/>
            <a:ext cx="1207317" cy="4195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3753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C6EF-AD08-4AF1-B861-32E26F3A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58DDE-3C3C-4CC6-9BF2-16F5C5463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FD82-C167-40EF-A15C-0358D794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C797-8633-456C-9E8B-BCE06F63629F}" type="datetimeFigureOut">
              <a:rPr lang="en-AU" smtClean="0"/>
              <a:t>16/08/2019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EA36A-C2EE-45B7-8C0E-E8EA8946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E9610-518E-45A4-88AD-9D740A1A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BD2A-98E9-49A8-920B-D61ABC20FF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37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5FD6-2DF1-4B18-8794-C18C1602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CB17-5F3F-4CB9-893A-984CB480E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BEF3C-A9E5-47A5-B20B-1B77ABA6E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22F9F-1292-41B9-BE00-0CCBDD2F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C797-8633-456C-9E8B-BCE06F63629F}" type="datetimeFigureOut">
              <a:rPr lang="en-AU" smtClean="0"/>
              <a:t>16/08/2019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3654D-6784-4270-BFD7-F4115E46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B98EE-803E-4409-943F-C7EEB79B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BD2A-98E9-49A8-920B-D61ABC20FF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786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7EA6-79E3-4604-8ADB-8D95BA7B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048A5-8A19-4E61-B13F-DD4BF7410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A69AC-5088-47CF-88CD-88C6F1B5D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F8968-E9C1-45A9-ADBD-2982531ED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C4DB6-CA04-4BAB-93B9-50BE752B3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439DD-E7D1-4C8F-A890-7412FCDA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C797-8633-456C-9E8B-BCE06F63629F}" type="datetimeFigureOut">
              <a:rPr lang="en-AU" smtClean="0"/>
              <a:t>16/08/2019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B2BAA4-DD59-4783-A003-B388FBD2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27CC04-9FA2-49D2-8EB2-CCDEF4B6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BD2A-98E9-49A8-920B-D61ABC20FF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970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2062-2872-4FEC-A719-AA96AE12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83D6E-C755-4B80-B7AA-27BACFD0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C797-8633-456C-9E8B-BCE06F63629F}" type="datetimeFigureOut">
              <a:rPr lang="en-AU" smtClean="0"/>
              <a:t>16/08/2019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C0E25-4C5C-4B7A-B18A-FC3DEFF5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AC835-4F8E-4860-8DA4-E52B1905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BD2A-98E9-49A8-920B-D61ABC20FF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729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EDE3E-ED34-400F-B9D5-8431EA17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C797-8633-456C-9E8B-BCE06F63629F}" type="datetimeFigureOut">
              <a:rPr lang="en-AU" smtClean="0"/>
              <a:t>16/08/2019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EBEEF-8463-4A0F-88E0-1D076B99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2835B-E990-4C11-A679-F9F08B53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BD2A-98E9-49A8-920B-D61ABC20FF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031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3383A-4C34-4F16-BF33-56388A9A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897B-1E87-4CBC-BACB-C7FD59887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5D695-07FB-475D-AB10-EA6D72696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3AF57-60E9-4C76-84F0-FD6332DC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C797-8633-456C-9E8B-BCE06F63629F}" type="datetimeFigureOut">
              <a:rPr lang="en-AU" smtClean="0"/>
              <a:t>16/08/2019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776CA-115E-4B9A-8D27-5EC23D6E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56DD-0080-435B-8B10-4F2D730B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BD2A-98E9-49A8-920B-D61ABC20FF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07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614D-48E3-4D3C-A8E0-A79BA1C3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7C9C0C-681A-4EBE-9BB0-226817E17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E71C-B184-4EFB-A11D-6B755B105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4C586-E779-4B1F-9BF8-F95601872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C797-8633-456C-9E8B-BCE06F63629F}" type="datetimeFigureOut">
              <a:rPr lang="en-AU" smtClean="0"/>
              <a:t>16/08/2019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A7041-36FF-4B9D-993F-BCB615A8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BAC93-7F4F-408E-8E54-2EE4616F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BD2A-98E9-49A8-920B-D61ABC20FF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81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5231F-19B8-4D28-B816-2F1C716C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0114E-9590-4241-9270-F6A30839B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D74B9-75E0-4F16-BC18-580D2548C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C797-8633-456C-9E8B-BCE06F63629F}" type="datetimeFigureOut">
              <a:rPr lang="en-AU" smtClean="0"/>
              <a:t>16/08/2019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649D8-3A68-4C21-809F-8A1005D4E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F5AE3-4E39-4AE7-8D26-901C37378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EBD2A-98E9-49A8-920B-D61ABC20FF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59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A429-47E8-4847-A101-19A9F83E21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Breeding for POMS Resistance:</a:t>
            </a:r>
            <a:br>
              <a:rPr lang="en-AU" sz="5400" dirty="0"/>
            </a:br>
            <a:r>
              <a:rPr lang="en-AU" sz="4800" dirty="0">
                <a:solidFill>
                  <a:schemeClr val="bg1">
                    <a:lumMod val="50000"/>
                  </a:schemeClr>
                </a:solidFill>
              </a:rPr>
              <a:t>The latest improvements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165AE-EFA9-4A43-AAEF-D11805F87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7274"/>
            <a:ext cx="9144000" cy="940526"/>
          </a:xfrm>
        </p:spPr>
        <p:txBody>
          <a:bodyPr/>
          <a:lstStyle/>
          <a:p>
            <a:r>
              <a:rPr lang="en-AU" dirty="0"/>
              <a:t>Peter Kube (CSIRO) and Matt Cunningham</a:t>
            </a:r>
          </a:p>
          <a:p>
            <a:r>
              <a:rPr lang="en-AU" dirty="0"/>
              <a:t>Shellfish Futures, 17 August 2019</a:t>
            </a:r>
          </a:p>
        </p:txBody>
      </p:sp>
      <p:pic>
        <p:nvPicPr>
          <p:cNvPr id="4" name="Picture 78">
            <a:extLst>
              <a:ext uri="{FF2B5EF4-FFF2-40B4-BE49-F238E27FC236}">
                <a16:creationId xmlns:a16="http://schemas.microsoft.com/office/drawing/2014/main" id="{2C20C481-659F-470D-B469-3476C83E6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83525" y="6065110"/>
            <a:ext cx="576001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12.png">
            <a:extLst>
              <a:ext uri="{FF2B5EF4-FFF2-40B4-BE49-F238E27FC236}">
                <a16:creationId xmlns:a16="http://schemas.microsoft.com/office/drawing/2014/main" id="{C0B75FCF-E3B4-42EB-B1F2-3F4BF8C84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3998" y="6065110"/>
            <a:ext cx="1737102" cy="540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111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ECE1-470B-4489-A506-7941DDE4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 resistance … the next part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9322A3-0F18-4E20-9412-4E9A1E1E8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221004"/>
              </p:ext>
            </p:extLst>
          </p:nvPr>
        </p:nvGraphicFramePr>
        <p:xfrm>
          <a:off x="1828800" y="2232748"/>
          <a:ext cx="7632000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331536852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3212493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2683339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809526"/>
                    </a:ext>
                  </a:extLst>
                </a:gridCol>
                <a:gridCol w="3384000">
                  <a:extLst>
                    <a:ext uri="{9D8B030D-6E8A-4147-A177-3AD203B41FA5}">
                      <a16:colId xmlns:a16="http://schemas.microsoft.com/office/drawing/2014/main" val="3846272951"/>
                    </a:ext>
                  </a:extLst>
                </a:gridCol>
              </a:tblGrid>
              <a:tr h="618055">
                <a:tc>
                  <a:txBody>
                    <a:bodyPr/>
                    <a:lstStyle/>
                    <a:p>
                      <a:r>
                        <a:rPr lang="en-AU" dirty="0"/>
                        <a:t>Year</a:t>
                      </a:r>
                      <a:br>
                        <a:rPr lang="en-AU" dirty="0"/>
                      </a:br>
                      <a:r>
                        <a:rPr lang="en-AU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Number</a:t>
                      </a:r>
                      <a:br>
                        <a:rPr lang="en-AU" dirty="0"/>
                      </a:br>
                      <a:r>
                        <a:rPr lang="en-AU" dirty="0"/>
                        <a:t>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Average</a:t>
                      </a:r>
                      <a:br>
                        <a:rPr lang="en-AU" dirty="0"/>
                      </a:br>
                      <a:r>
                        <a:rPr lang="en-AU" dirty="0"/>
                        <a:t>Survival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Number</a:t>
                      </a:r>
                      <a:br>
                        <a:rPr lang="en-AU" dirty="0"/>
                      </a:br>
                      <a:r>
                        <a:rPr lang="en-AU" dirty="0"/>
                        <a:t>oysters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How good were the trials?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49669"/>
                  </a:ext>
                </a:extLst>
              </a:tr>
              <a:tr h="353174">
                <a:tc>
                  <a:txBody>
                    <a:bodyPr/>
                    <a:lstStyle/>
                    <a:p>
                      <a:r>
                        <a:rPr lang="en-A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26,763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 passable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03041"/>
                  </a:ext>
                </a:extLst>
              </a:tr>
              <a:tr h="353174">
                <a:tc>
                  <a:txBody>
                    <a:bodyPr/>
                    <a:lstStyle/>
                    <a:p>
                      <a:r>
                        <a:rPr lang="en-A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99,059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 passable, 3 reasonable, 1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67893"/>
                  </a:ext>
                </a:extLst>
              </a:tr>
              <a:tr h="353174">
                <a:tc>
                  <a:txBody>
                    <a:bodyPr/>
                    <a:lstStyle/>
                    <a:p>
                      <a:r>
                        <a:rPr lang="en-A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151,750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 good, 3 very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31380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8014931-DF9F-4E6E-A7C6-BA9D3519342D}"/>
              </a:ext>
            </a:extLst>
          </p:cNvPr>
          <p:cNvSpPr/>
          <p:nvPr/>
        </p:nvSpPr>
        <p:spPr>
          <a:xfrm>
            <a:off x="3742840" y="1852047"/>
            <a:ext cx="1193369" cy="258821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9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ECE1-470B-4489-A506-7941DDE4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 resistance … the next part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9322A3-0F18-4E20-9412-4E9A1E1E82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0" y="2232748"/>
          <a:ext cx="7632000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331536852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3212493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2683339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809526"/>
                    </a:ext>
                  </a:extLst>
                </a:gridCol>
                <a:gridCol w="3384000">
                  <a:extLst>
                    <a:ext uri="{9D8B030D-6E8A-4147-A177-3AD203B41FA5}">
                      <a16:colId xmlns:a16="http://schemas.microsoft.com/office/drawing/2014/main" val="3846272951"/>
                    </a:ext>
                  </a:extLst>
                </a:gridCol>
              </a:tblGrid>
              <a:tr h="618055">
                <a:tc>
                  <a:txBody>
                    <a:bodyPr/>
                    <a:lstStyle/>
                    <a:p>
                      <a:r>
                        <a:rPr lang="en-AU" dirty="0"/>
                        <a:t>Year</a:t>
                      </a:r>
                      <a:br>
                        <a:rPr lang="en-AU" dirty="0"/>
                      </a:br>
                      <a:r>
                        <a:rPr lang="en-AU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Number</a:t>
                      </a:r>
                      <a:br>
                        <a:rPr lang="en-AU" dirty="0"/>
                      </a:br>
                      <a:r>
                        <a:rPr lang="en-AU" dirty="0"/>
                        <a:t>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Average</a:t>
                      </a:r>
                      <a:br>
                        <a:rPr lang="en-AU" dirty="0"/>
                      </a:br>
                      <a:r>
                        <a:rPr lang="en-AU" dirty="0"/>
                        <a:t>Survival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Number</a:t>
                      </a:r>
                      <a:br>
                        <a:rPr lang="en-AU" dirty="0"/>
                      </a:br>
                      <a:r>
                        <a:rPr lang="en-AU" dirty="0"/>
                        <a:t>oysters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How good were the trials?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49669"/>
                  </a:ext>
                </a:extLst>
              </a:tr>
              <a:tr h="353174">
                <a:tc>
                  <a:txBody>
                    <a:bodyPr/>
                    <a:lstStyle/>
                    <a:p>
                      <a:r>
                        <a:rPr lang="en-A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26,763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 passable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03041"/>
                  </a:ext>
                </a:extLst>
              </a:tr>
              <a:tr h="353174">
                <a:tc>
                  <a:txBody>
                    <a:bodyPr/>
                    <a:lstStyle/>
                    <a:p>
                      <a:r>
                        <a:rPr lang="en-A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99,059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 passable, 3 reasonable, 1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67893"/>
                  </a:ext>
                </a:extLst>
              </a:tr>
              <a:tr h="353174">
                <a:tc>
                  <a:txBody>
                    <a:bodyPr/>
                    <a:lstStyle/>
                    <a:p>
                      <a:r>
                        <a:rPr lang="en-A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151,750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 good, 3 very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31380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609A603-005C-4C69-AE0B-05B16F33EE6A}"/>
              </a:ext>
            </a:extLst>
          </p:cNvPr>
          <p:cNvSpPr/>
          <p:nvPr/>
        </p:nvSpPr>
        <p:spPr>
          <a:xfrm>
            <a:off x="4825138" y="1852046"/>
            <a:ext cx="1193369" cy="258821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8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ECE1-470B-4489-A506-7941DDE4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 resistance … the next part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9322A3-0F18-4E20-9412-4E9A1E1E82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0" y="2232748"/>
          <a:ext cx="7632000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331536852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3212493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26833396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809526"/>
                    </a:ext>
                  </a:extLst>
                </a:gridCol>
                <a:gridCol w="3384000">
                  <a:extLst>
                    <a:ext uri="{9D8B030D-6E8A-4147-A177-3AD203B41FA5}">
                      <a16:colId xmlns:a16="http://schemas.microsoft.com/office/drawing/2014/main" val="3846272951"/>
                    </a:ext>
                  </a:extLst>
                </a:gridCol>
              </a:tblGrid>
              <a:tr h="618055">
                <a:tc>
                  <a:txBody>
                    <a:bodyPr/>
                    <a:lstStyle/>
                    <a:p>
                      <a:r>
                        <a:rPr lang="en-AU" dirty="0"/>
                        <a:t>Year</a:t>
                      </a:r>
                      <a:br>
                        <a:rPr lang="en-AU" dirty="0"/>
                      </a:br>
                      <a:r>
                        <a:rPr lang="en-AU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Number</a:t>
                      </a:r>
                      <a:br>
                        <a:rPr lang="en-AU" dirty="0"/>
                      </a:br>
                      <a:r>
                        <a:rPr lang="en-AU" dirty="0"/>
                        <a:t>Trials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Average</a:t>
                      </a:r>
                      <a:br>
                        <a:rPr lang="en-AU" dirty="0"/>
                      </a:br>
                      <a:r>
                        <a:rPr lang="en-AU" dirty="0"/>
                        <a:t>Survival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Number</a:t>
                      </a:r>
                      <a:br>
                        <a:rPr lang="en-AU" dirty="0"/>
                      </a:br>
                      <a:r>
                        <a:rPr lang="en-AU" dirty="0"/>
                        <a:t>oysters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How good were the trials?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49669"/>
                  </a:ext>
                </a:extLst>
              </a:tr>
              <a:tr h="353174">
                <a:tc>
                  <a:txBody>
                    <a:bodyPr/>
                    <a:lstStyle/>
                    <a:p>
                      <a:r>
                        <a:rPr lang="en-A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26,763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 passable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03041"/>
                  </a:ext>
                </a:extLst>
              </a:tr>
              <a:tr h="353174">
                <a:tc>
                  <a:txBody>
                    <a:bodyPr/>
                    <a:lstStyle/>
                    <a:p>
                      <a:r>
                        <a:rPr lang="en-A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99,059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 passable, 3 reasonable, 1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67893"/>
                  </a:ext>
                </a:extLst>
              </a:tr>
              <a:tr h="353174">
                <a:tc>
                  <a:txBody>
                    <a:bodyPr/>
                    <a:lstStyle/>
                    <a:p>
                      <a:r>
                        <a:rPr lang="en-A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151,750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 good, 3 very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731380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609A603-005C-4C69-AE0B-05B16F33EE6A}"/>
              </a:ext>
            </a:extLst>
          </p:cNvPr>
          <p:cNvSpPr/>
          <p:nvPr/>
        </p:nvSpPr>
        <p:spPr>
          <a:xfrm>
            <a:off x="5754190" y="1828800"/>
            <a:ext cx="3840480" cy="266482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917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5C52-5D25-45E3-B706-D0A71C9E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 resistance … different POMS severities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FB5998-A152-4E0F-A1F0-30EA7CA52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189612"/>
              </p:ext>
            </p:extLst>
          </p:nvPr>
        </p:nvGraphicFramePr>
        <p:xfrm>
          <a:off x="1844040" y="2080350"/>
          <a:ext cx="7740000" cy="249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42432283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31783025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52689639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9512414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0351543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285991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Year</a:t>
                      </a:r>
                      <a:br>
                        <a:rPr lang="en-AU" dirty="0"/>
                      </a:br>
                      <a:r>
                        <a:rPr lang="en-AU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Site (Farm)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Measure </a:t>
                      </a:r>
                      <a:br>
                        <a:rPr lang="en-AU" dirty="0"/>
                      </a:br>
                      <a:r>
                        <a:rPr lang="en-AU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Survival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POMS </a:t>
                      </a:r>
                      <a:br>
                        <a:rPr lang="en-AU" dirty="0"/>
                      </a:br>
                      <a:r>
                        <a:rPr lang="en-AU" dirty="0"/>
                        <a:t>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804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Pittwater (Josh Poke)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31-Jan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4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Pittwater (Tony Burns)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21-Feb-2019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88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Pipeclay (Shellfish Culture)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18 Mar-2019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5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Pittwater (Josh Poke)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11-Apr-2019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02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Pittwater (Tony Burns)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15-Apr-2019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2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295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3AA4-A855-4E6A-A4B5-6368DF14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 resistance … the next part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DCBE45-18E8-4758-9EAA-890BB5BF9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93524"/>
            <a:ext cx="5158740" cy="211074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17493E9-C279-4272-B22E-9F0335476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082" y="2793524"/>
            <a:ext cx="5158740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1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C480-542E-4A53-942E-ABA9B2A1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 resistance … the next part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E8B6C1-A1F3-4519-9D61-842C2499E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93600"/>
            <a:ext cx="5158740" cy="211074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F34B0D2-C7BF-4FE5-BD4A-320489299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600" y="2793600"/>
            <a:ext cx="5158740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8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53C2-F89E-4F12-9B19-DC4721D5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 resistance … the next part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F2DF3A-C244-43A2-BEC8-0E7F72B8A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93600"/>
            <a:ext cx="5158740" cy="211074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D41DA6A-3053-46BB-928C-955FA746E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600" y="2793600"/>
            <a:ext cx="5158740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70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31EA-3132-45FB-9E0C-00C35F5B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Best family 2018 year class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5A718E-53ED-4711-B81C-158FC51EB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21DBFD7-E3F9-4C1D-B404-0E7F3CAD84C3}"/>
              </a:ext>
            </a:extLst>
          </p:cNvPr>
          <p:cNvGrpSpPr/>
          <p:nvPr/>
        </p:nvGrpSpPr>
        <p:grpSpPr>
          <a:xfrm>
            <a:off x="1363789" y="2686594"/>
            <a:ext cx="9663255" cy="3187337"/>
            <a:chOff x="1363789" y="2686594"/>
            <a:chExt cx="9663255" cy="318733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A5D118-C4DE-4154-B57B-49B462EBCD85}"/>
                </a:ext>
              </a:extLst>
            </p:cNvPr>
            <p:cNvSpPr/>
            <p:nvPr/>
          </p:nvSpPr>
          <p:spPr>
            <a:xfrm>
              <a:off x="3704096" y="3725246"/>
              <a:ext cx="1720311" cy="1753406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50EE2D-A134-4898-8321-94BE17CB882A}"/>
                </a:ext>
              </a:extLst>
            </p:cNvPr>
            <p:cNvSpPr/>
            <p:nvPr/>
          </p:nvSpPr>
          <p:spPr>
            <a:xfrm>
              <a:off x="9399722" y="3725245"/>
              <a:ext cx="1627322" cy="805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C00000"/>
                  </a:solidFill>
                </a:rPr>
                <a:t>114 alive (66%)</a:t>
              </a:r>
              <a:r>
                <a:rPr lang="en-AU" dirty="0"/>
                <a:t>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8F6EF5-AA6A-4A14-9E0E-FA639DE137C0}"/>
                </a:ext>
              </a:extLst>
            </p:cNvPr>
            <p:cNvSpPr/>
            <p:nvPr/>
          </p:nvSpPr>
          <p:spPr>
            <a:xfrm>
              <a:off x="6248401" y="2686594"/>
              <a:ext cx="3067593" cy="3187337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D83751-0C0A-43DE-AC85-BBC022A5E617}"/>
                </a:ext>
              </a:extLst>
            </p:cNvPr>
            <p:cNvSpPr/>
            <p:nvPr/>
          </p:nvSpPr>
          <p:spPr>
            <a:xfrm>
              <a:off x="1363789" y="4161247"/>
              <a:ext cx="1627322" cy="805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C00000"/>
                  </a:solidFill>
                </a:rPr>
                <a:t>58 dead (34%)</a:t>
              </a:r>
              <a:r>
                <a:rPr lang="en-AU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A4FE-C74B-4EB5-B15D-AC70E98B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Best family 2018 year class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E40E26-F34C-448F-A623-913B2B9E9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16382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22AD-32DC-4E17-821C-7261A386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Spat resistance – genetic trend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EEF970-7B34-4A08-AFEC-BD8190DF43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39" y="2512905"/>
            <a:ext cx="4082962" cy="334421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33F54B-5EDF-4E08-8C03-60D7B388A2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2905"/>
            <a:ext cx="4174578" cy="334421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DEC652-9A9E-418E-923F-9425297E429A}"/>
              </a:ext>
            </a:extLst>
          </p:cNvPr>
          <p:cNvSpPr txBox="1"/>
          <p:nvPr/>
        </p:nvSpPr>
        <p:spPr>
          <a:xfrm>
            <a:off x="2103800" y="1917130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MODERATE POMS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1D5E90-7CE4-4F1A-9CF4-3835C77FDEE9}"/>
              </a:ext>
            </a:extLst>
          </p:cNvPr>
          <p:cNvSpPr txBox="1"/>
          <p:nvPr/>
        </p:nvSpPr>
        <p:spPr>
          <a:xfrm>
            <a:off x="7322654" y="1917130"/>
            <a:ext cx="207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SEVERE POMS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F1A9D-CB76-4A4C-A0FA-CBEC3497A731}"/>
              </a:ext>
            </a:extLst>
          </p:cNvPr>
          <p:cNvSpPr txBox="1"/>
          <p:nvPr/>
        </p:nvSpPr>
        <p:spPr>
          <a:xfrm>
            <a:off x="1788159" y="6096000"/>
            <a:ext cx="287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Rate of gain = 13% per year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37C5FF-F78B-4D80-897A-97ADFC007029}"/>
              </a:ext>
            </a:extLst>
          </p:cNvPr>
          <p:cNvSpPr txBox="1"/>
          <p:nvPr/>
        </p:nvSpPr>
        <p:spPr>
          <a:xfrm>
            <a:off x="6986692" y="6090521"/>
            <a:ext cx="287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Rate of gain = 8% per year </a:t>
            </a:r>
          </a:p>
        </p:txBody>
      </p:sp>
    </p:spTree>
    <p:extLst>
      <p:ext uri="{BB962C8B-B14F-4D97-AF65-F5344CB8AC3E}">
        <p14:creationId xmlns:p14="http://schemas.microsoft.com/office/powerpoint/2010/main" val="41397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2702-4025-404C-A478-D7BD2614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story so far … one year old resistance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20248B-BA55-432E-81CF-822307B00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630" y="2953544"/>
            <a:ext cx="515874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70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25E8-DF75-4A9E-8CEF-30891EDF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main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8DBEE-095E-495F-B9A2-796CDC23E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AU" dirty="0"/>
              <a:t>One year old stock now has high POMS resistance and our ability to keep improving that trait has plateaued</a:t>
            </a:r>
          </a:p>
          <a:p>
            <a:pPr>
              <a:spcBef>
                <a:spcPts val="1800"/>
              </a:spcBef>
            </a:pPr>
            <a:r>
              <a:rPr lang="en-AU" dirty="0"/>
              <a:t>Spat resistance is now the focus and is a work in progress</a:t>
            </a:r>
          </a:p>
          <a:p>
            <a:pPr>
              <a:spcBef>
                <a:spcPts val="1800"/>
              </a:spcBef>
            </a:pPr>
            <a:r>
              <a:rPr lang="en-AU" dirty="0"/>
              <a:t>Growers will need to “manage around” POMS for spat for probably the next 5 years, but high spat resistance is possible</a:t>
            </a:r>
          </a:p>
        </p:txBody>
      </p:sp>
    </p:spTree>
    <p:extLst>
      <p:ext uri="{BB962C8B-B14F-4D97-AF65-F5344CB8AC3E}">
        <p14:creationId xmlns:p14="http://schemas.microsoft.com/office/powerpoint/2010/main" val="21161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2702-4025-404C-A478-D7BD2614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story so far … one year old resistance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93236D-94FF-4892-A999-214B046C2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630" y="2953544"/>
            <a:ext cx="515874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5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2702-4025-404C-A478-D7BD2614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story so far … one year old resistance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90FA15-1BDC-46AC-85E6-FF482D334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630" y="2953544"/>
            <a:ext cx="515874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2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2702-4025-404C-A478-D7BD2614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story so far … one year old resistance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EAC06A-D3E1-4F34-BE22-09B37B662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630" y="2949734"/>
            <a:ext cx="515874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1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2702-4025-404C-A478-D7BD2614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story so far … one year old resistance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E85AFB-2C0B-46EE-8511-4B3B4627D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630" y="2949734"/>
            <a:ext cx="515874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5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2702-4025-404C-A478-D7BD2614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story so far … one year old resistance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C1B712-7224-493D-92E9-553C9ACBA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630" y="2949734"/>
            <a:ext cx="515874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4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FB03-53C3-4C63-A339-EFE79CDA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story so far … one year old resistance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BDA6AC-19CB-431F-B818-EAAF8389C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630" y="2949734"/>
            <a:ext cx="515874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16B6-4657-4736-B113-426C8857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One year old resistance – genetic trend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EC2D64-57E8-40A8-8A57-5406B2D0F49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90" y="2305844"/>
            <a:ext cx="6560820" cy="3390900"/>
          </a:xfrm>
          <a:prstGeom prst="rect">
            <a:avLst/>
          </a:prstGeom>
          <a:noFill/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32F4B38-E37C-4901-A131-73133F89B8FB}"/>
              </a:ext>
            </a:extLst>
          </p:cNvPr>
          <p:cNvGrpSpPr/>
          <p:nvPr/>
        </p:nvGrpSpPr>
        <p:grpSpPr>
          <a:xfrm>
            <a:off x="7286625" y="1690688"/>
            <a:ext cx="4207383" cy="1214437"/>
            <a:chOff x="7286625" y="1690688"/>
            <a:chExt cx="4207383" cy="121443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E73F74-EA4B-43FF-9A40-4CC7CD1AE18B}"/>
                </a:ext>
              </a:extLst>
            </p:cNvPr>
            <p:cNvSpPr txBox="1"/>
            <p:nvPr/>
          </p:nvSpPr>
          <p:spPr>
            <a:xfrm>
              <a:off x="9857232" y="1690688"/>
              <a:ext cx="1636776" cy="646331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/>
                <a:t>Commercial Release 2018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BECBBD7-4705-4145-A53A-162117FEA005}"/>
                </a:ext>
              </a:extLst>
            </p:cNvPr>
            <p:cNvGrpSpPr/>
            <p:nvPr/>
          </p:nvGrpSpPr>
          <p:grpSpPr>
            <a:xfrm>
              <a:off x="7286625" y="1975367"/>
              <a:ext cx="2570607" cy="929758"/>
              <a:chOff x="7286625" y="1975367"/>
              <a:chExt cx="2570607" cy="929758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2C9C4C3-8096-47EA-A8AF-9DD16A37D5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6625" y="1989535"/>
                <a:ext cx="0" cy="91559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8182894-F79A-4358-89F3-B5D98A914F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86625" y="1975367"/>
                <a:ext cx="2570607" cy="141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96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420</Words>
  <Application>Microsoft Office PowerPoint</Application>
  <PresentationFormat>Widescreen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Breeding for POMS Resistance: The latest improvements</vt:lpstr>
      <vt:lpstr>The story so far … one year old resistance</vt:lpstr>
      <vt:lpstr>The story so far … one year old resistance</vt:lpstr>
      <vt:lpstr>The story so far … one year old resistance</vt:lpstr>
      <vt:lpstr>The story so far … one year old resistance</vt:lpstr>
      <vt:lpstr>The story so far … one year old resistance</vt:lpstr>
      <vt:lpstr>The story so far … one year old resistance</vt:lpstr>
      <vt:lpstr>The story so far … one year old resistance</vt:lpstr>
      <vt:lpstr>One year old resistance – genetic trend</vt:lpstr>
      <vt:lpstr>Spat resistance … the next part</vt:lpstr>
      <vt:lpstr>Spat resistance … the next part</vt:lpstr>
      <vt:lpstr>Spat resistance … the next part</vt:lpstr>
      <vt:lpstr>Spat resistance … different POMS severities</vt:lpstr>
      <vt:lpstr>Spat resistance … the next part</vt:lpstr>
      <vt:lpstr>Spat resistance … the next part</vt:lpstr>
      <vt:lpstr>Spat resistance … the next part</vt:lpstr>
      <vt:lpstr>Best family 2018 year class</vt:lpstr>
      <vt:lpstr>Best family 2018 year class</vt:lpstr>
      <vt:lpstr>Spat resistance – genetic trend</vt:lpstr>
      <vt:lpstr>The main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Kube, Peter (A&amp;F, Hobart)</dc:creator>
  <cp:lastModifiedBy>Kube, Peter (A&amp;F, Hobart)</cp:lastModifiedBy>
  <cp:revision>23</cp:revision>
  <dcterms:created xsi:type="dcterms:W3CDTF">2019-08-15T04:22:56Z</dcterms:created>
  <dcterms:modified xsi:type="dcterms:W3CDTF">2019-08-16T01:24:22Z</dcterms:modified>
</cp:coreProperties>
</file>