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8" r:id="rId4"/>
    <p:sldId id="388" r:id="rId5"/>
    <p:sldId id="389" r:id="rId6"/>
    <p:sldId id="390" r:id="rId7"/>
    <p:sldId id="392" r:id="rId8"/>
    <p:sldId id="391" r:id="rId9"/>
    <p:sldId id="387" r:id="rId10"/>
    <p:sldId id="259" r:id="rId11"/>
    <p:sldId id="356" r:id="rId12"/>
    <p:sldId id="374" r:id="rId13"/>
    <p:sldId id="260" r:id="rId14"/>
    <p:sldId id="262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366" r:id="rId23"/>
    <p:sldId id="367" r:id="rId24"/>
    <p:sldId id="370" r:id="rId25"/>
    <p:sldId id="369" r:id="rId26"/>
    <p:sldId id="379" r:id="rId27"/>
    <p:sldId id="380" r:id="rId28"/>
    <p:sldId id="381" r:id="rId29"/>
    <p:sldId id="371" r:id="rId30"/>
    <p:sldId id="382" r:id="rId31"/>
    <p:sldId id="383" r:id="rId32"/>
    <p:sldId id="372" r:id="rId33"/>
    <p:sldId id="373" r:id="rId34"/>
    <p:sldId id="276" r:id="rId35"/>
    <p:sldId id="393" r:id="rId36"/>
    <p:sldId id="263" r:id="rId37"/>
    <p:sldId id="275" r:id="rId38"/>
    <p:sldId id="337" r:id="rId39"/>
    <p:sldId id="338" r:id="rId40"/>
    <p:sldId id="339" r:id="rId41"/>
    <p:sldId id="340" r:id="rId42"/>
    <p:sldId id="341" r:id="rId43"/>
    <p:sldId id="342" r:id="rId44"/>
    <p:sldId id="343" r:id="rId45"/>
    <p:sldId id="264" r:id="rId46"/>
    <p:sldId id="344" r:id="rId47"/>
    <p:sldId id="347" r:id="rId48"/>
    <p:sldId id="348" r:id="rId49"/>
    <p:sldId id="349" r:id="rId50"/>
    <p:sldId id="350" r:id="rId51"/>
    <p:sldId id="365" r:id="rId52"/>
    <p:sldId id="357" r:id="rId53"/>
    <p:sldId id="351" r:id="rId54"/>
    <p:sldId id="359" r:id="rId55"/>
    <p:sldId id="352" r:id="rId56"/>
    <p:sldId id="395" r:id="rId57"/>
    <p:sldId id="273" r:id="rId58"/>
    <p:sldId id="274" r:id="rId59"/>
    <p:sldId id="360" r:id="rId60"/>
    <p:sldId id="361" r:id="rId61"/>
    <p:sldId id="272" r:id="rId62"/>
    <p:sldId id="277" r:id="rId63"/>
    <p:sldId id="278" r:id="rId64"/>
    <p:sldId id="280" r:id="rId65"/>
    <p:sldId id="281" r:id="rId66"/>
    <p:sldId id="283" r:id="rId67"/>
    <p:sldId id="355" r:id="rId68"/>
    <p:sldId id="353" r:id="rId69"/>
    <p:sldId id="354" r:id="rId70"/>
    <p:sldId id="394" r:id="rId71"/>
    <p:sldId id="378" r:id="rId72"/>
  </p:sldIdLst>
  <p:sldSz cx="9144000" cy="6858000" type="screen4x3"/>
  <p:notesSz cx="6858000" cy="9144000"/>
  <p:defaultTextStyle>
    <a:defPPr marL="0" marR="0" indent="0" algn="l" defTabSz="91416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082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1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Tiempos Text Regular"/>
        <a:ea typeface="Tiempos Text Regular"/>
        <a:cs typeface="Tiempos Text Regular"/>
        <a:sym typeface="Tiempos Text Regular"/>
      </a:defRPr>
    </a:lvl1pPr>
    <a:lvl2pPr marL="0" marR="0" indent="457082" algn="l" defTabSz="457082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1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Tiempos Text Regular"/>
        <a:ea typeface="Tiempos Text Regular"/>
        <a:cs typeface="Tiempos Text Regular"/>
        <a:sym typeface="Tiempos Text Regular"/>
      </a:defRPr>
    </a:lvl2pPr>
    <a:lvl3pPr marL="0" marR="0" indent="914165" algn="l" defTabSz="457082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1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Tiempos Text Regular"/>
        <a:ea typeface="Tiempos Text Regular"/>
        <a:cs typeface="Tiempos Text Regular"/>
        <a:sym typeface="Tiempos Text Regular"/>
      </a:defRPr>
    </a:lvl3pPr>
    <a:lvl4pPr marL="0" marR="0" indent="1371250" algn="l" defTabSz="457082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1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Tiempos Text Regular"/>
        <a:ea typeface="Tiempos Text Regular"/>
        <a:cs typeface="Tiempos Text Regular"/>
        <a:sym typeface="Tiempos Text Regular"/>
      </a:defRPr>
    </a:lvl4pPr>
    <a:lvl5pPr marL="0" marR="0" indent="1828332" algn="l" defTabSz="457082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1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Tiempos Text Regular"/>
        <a:ea typeface="Tiempos Text Regular"/>
        <a:cs typeface="Tiempos Text Regular"/>
        <a:sym typeface="Tiempos Text Regular"/>
      </a:defRPr>
    </a:lvl5pPr>
    <a:lvl6pPr marL="0" marR="0" indent="2285415" algn="l" defTabSz="457082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1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Tiempos Text Regular"/>
        <a:ea typeface="Tiempos Text Regular"/>
        <a:cs typeface="Tiempos Text Regular"/>
        <a:sym typeface="Tiempos Text Regular"/>
      </a:defRPr>
    </a:lvl6pPr>
    <a:lvl7pPr marL="0" marR="0" indent="2742500" algn="l" defTabSz="457082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1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Tiempos Text Regular"/>
        <a:ea typeface="Tiempos Text Regular"/>
        <a:cs typeface="Tiempos Text Regular"/>
        <a:sym typeface="Tiempos Text Regular"/>
      </a:defRPr>
    </a:lvl7pPr>
    <a:lvl8pPr marL="0" marR="0" indent="3199580" algn="l" defTabSz="457082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1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Tiempos Text Regular"/>
        <a:ea typeface="Tiempos Text Regular"/>
        <a:cs typeface="Tiempos Text Regular"/>
        <a:sym typeface="Tiempos Text Regular"/>
      </a:defRPr>
    </a:lvl8pPr>
    <a:lvl9pPr marL="0" marR="0" indent="3656665" algn="l" defTabSz="457082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1" u="none" strike="noStrike" cap="none" spc="0" normalizeH="0" baseline="0">
        <a:ln>
          <a:noFill/>
        </a:ln>
        <a:solidFill>
          <a:srgbClr val="4D4D4D"/>
        </a:solidFill>
        <a:effectLst/>
        <a:uFillTx/>
        <a:latin typeface="Tiempos Text Regular"/>
        <a:ea typeface="Tiempos Text Regular"/>
        <a:cs typeface="Tiempos Text Regular"/>
        <a:sym typeface="Tiempos Text Regular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91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950062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082" latinLnBrk="0">
      <a:defRPr sz="1200">
        <a:latin typeface="+mn-lt"/>
        <a:ea typeface="+mn-ea"/>
        <a:cs typeface="+mn-cs"/>
        <a:sym typeface="Calibri"/>
      </a:defRPr>
    </a:lvl1pPr>
    <a:lvl2pPr indent="228541" defTabSz="457082" latinLnBrk="0">
      <a:defRPr sz="1200">
        <a:latin typeface="+mn-lt"/>
        <a:ea typeface="+mn-ea"/>
        <a:cs typeface="+mn-cs"/>
        <a:sym typeface="Calibri"/>
      </a:defRPr>
    </a:lvl2pPr>
    <a:lvl3pPr indent="457082" defTabSz="457082" latinLnBrk="0">
      <a:defRPr sz="1200">
        <a:latin typeface="+mn-lt"/>
        <a:ea typeface="+mn-ea"/>
        <a:cs typeface="+mn-cs"/>
        <a:sym typeface="Calibri"/>
      </a:defRPr>
    </a:lvl3pPr>
    <a:lvl4pPr indent="685625" defTabSz="457082" latinLnBrk="0">
      <a:defRPr sz="1200">
        <a:latin typeface="+mn-lt"/>
        <a:ea typeface="+mn-ea"/>
        <a:cs typeface="+mn-cs"/>
        <a:sym typeface="Calibri"/>
      </a:defRPr>
    </a:lvl4pPr>
    <a:lvl5pPr indent="914165" defTabSz="457082" latinLnBrk="0">
      <a:defRPr sz="1200">
        <a:latin typeface="+mn-lt"/>
        <a:ea typeface="+mn-ea"/>
        <a:cs typeface="+mn-cs"/>
        <a:sym typeface="Calibri"/>
      </a:defRPr>
    </a:lvl5pPr>
    <a:lvl6pPr indent="1142706" defTabSz="457082" latinLnBrk="0">
      <a:defRPr sz="1200">
        <a:latin typeface="+mn-lt"/>
        <a:ea typeface="+mn-ea"/>
        <a:cs typeface="+mn-cs"/>
        <a:sym typeface="Calibri"/>
      </a:defRPr>
    </a:lvl6pPr>
    <a:lvl7pPr indent="1371250" defTabSz="457082" latinLnBrk="0">
      <a:defRPr sz="1200">
        <a:latin typeface="+mn-lt"/>
        <a:ea typeface="+mn-ea"/>
        <a:cs typeface="+mn-cs"/>
        <a:sym typeface="Calibri"/>
      </a:defRPr>
    </a:lvl7pPr>
    <a:lvl8pPr indent="1599790" defTabSz="457082" latinLnBrk="0">
      <a:defRPr sz="1200">
        <a:latin typeface="+mn-lt"/>
        <a:ea typeface="+mn-ea"/>
        <a:cs typeface="+mn-cs"/>
        <a:sym typeface="Calibri"/>
      </a:defRPr>
    </a:lvl8pPr>
    <a:lvl9pPr indent="1828332" defTabSz="457082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In 2016, something terrible happened here.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4639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Shape 1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usual solution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r>
              <a:rPr lang="en-US" dirty="0" smtClean="0"/>
              <a:t>Marc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709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43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837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But you didn’t give up. You didn’t</a:t>
            </a:r>
            <a:r>
              <a:rPr lang="en-AU" baseline="0" dirty="0" smtClean="0"/>
              <a:t> import a solution. You found a Tasmanian way to respond: scientists, the industry, the government… consumers.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93153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99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There are only seven plots in human history. Maybe eight. Or six. Theorists fight over this</a:t>
            </a:r>
            <a:r>
              <a:rPr dirty="0" smtClean="0"/>
              <a:t>.</a:t>
            </a:r>
            <a:r>
              <a:rPr lang="en-CA" dirty="0" smtClean="0"/>
              <a:t> Christopher Booker.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There are only seven plots in human history. Maybe eight. Or six. Theorists fight over this</a:t>
            </a:r>
            <a:r>
              <a:rPr dirty="0" smtClean="0"/>
              <a:t>.</a:t>
            </a:r>
            <a:r>
              <a:rPr lang="en-CA" dirty="0" smtClean="0"/>
              <a:t> Christopher Booker.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You brought it back to life.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21117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636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Now, some of you are resurrecting parts of the industry that</a:t>
            </a:r>
            <a:r>
              <a:rPr lang="en-AU" baseline="0" dirty="0" smtClean="0"/>
              <a:t> had seemed lost – a very Tasmanian thing to do.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62045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89730" tIns="44865" rIns="89730" bIns="44865"/>
          <a:lstStyle/>
          <a:p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89730" tIns="44865" rIns="89730" bIns="44865"/>
          <a:lstStyle/>
          <a:p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89730" tIns="44865" rIns="89730" bIns="44865"/>
          <a:lstStyle/>
          <a:p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89730" tIns="44865" rIns="89730" bIns="44865"/>
          <a:lstStyle/>
          <a:p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The usual way to do this: here is the logo and the rules for using it.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7473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r>
              <a:rPr lang="en-US" dirty="0" smtClean="0"/>
              <a:t>This is our platform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28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r>
              <a:rPr lang="en-US" dirty="0" smtClean="0"/>
              <a:t>This is our platform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027" y="8684926"/>
            <a:ext cx="2972421" cy="457513"/>
          </a:xfrm>
          <a:prstGeom prst="rect">
            <a:avLst/>
          </a:prstGeom>
        </p:spPr>
        <p:txBody>
          <a:bodyPr lIns="89730" tIns="44865" rIns="89730" bIns="44865"/>
          <a:lstStyle/>
          <a:p>
            <a:fld id="{D7C82EA1-3AD5-DB47-B25E-BA6A466DEBF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1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89730" tIns="44865" rIns="89730" bIns="44865"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89730" tIns="44865" rIns="89730" bIns="44865"/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89730" tIns="44865" rIns="89730" bIns="44865"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89730" tIns="44865" rIns="89730" bIns="44865"/>
          <a:lstStyle/>
          <a:p>
            <a:r>
              <a:t>No one knows what any of this means - including brand experts.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89730" tIns="44865" rIns="89730" bIns="44865"/>
          <a:lstStyle/>
          <a:p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 lIns="89730" tIns="44865" rIns="89730" bIns="44865"/>
          <a:lstStyle/>
          <a:p>
            <a:r>
              <a:t>No one knows what any of this means - including brand experts.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3800" b="1" cap="all">
                <a:solidFill>
                  <a:srgbClr val="241E2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100" i="1">
                <a:solidFill>
                  <a:srgbClr val="FFFF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1pPr>
            <a:lvl2pPr marL="0" indent="457082" algn="ctr">
              <a:buSzTx/>
              <a:buFontTx/>
              <a:buNone/>
              <a:defRPr sz="2100" i="1">
                <a:solidFill>
                  <a:srgbClr val="FFFF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2pPr>
            <a:lvl3pPr marL="0" indent="914165" algn="ctr">
              <a:buSzTx/>
              <a:buFontTx/>
              <a:buNone/>
              <a:defRPr sz="2100" i="1">
                <a:solidFill>
                  <a:srgbClr val="FFFF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3pPr>
            <a:lvl4pPr marL="0" indent="1371250" algn="ctr">
              <a:buSzTx/>
              <a:buFontTx/>
              <a:buNone/>
              <a:defRPr sz="2100" i="1">
                <a:solidFill>
                  <a:srgbClr val="FFFF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4pPr>
            <a:lvl5pPr marL="0" indent="1828332" algn="ctr">
              <a:buSzTx/>
              <a:buFontTx/>
              <a:buNone/>
              <a:defRPr sz="2100" i="1">
                <a:solidFill>
                  <a:srgbClr val="FFFF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3800" b="1" cap="all">
                <a:solidFill>
                  <a:srgbClr val="241E2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082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165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25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332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3800" b="1" cap="all">
                <a:solidFill>
                  <a:srgbClr val="241E2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i="1">
                <a:solidFill>
                  <a:srgbClr val="0000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1pPr>
            <a:lvl2pPr>
              <a:defRPr i="1">
                <a:solidFill>
                  <a:srgbClr val="0000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2pPr>
            <a:lvl3pPr>
              <a:defRPr i="1">
                <a:solidFill>
                  <a:srgbClr val="0000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3pPr>
            <a:lvl4pPr>
              <a:defRPr i="1">
                <a:solidFill>
                  <a:srgbClr val="0000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4pPr>
            <a:lvl5pPr>
              <a:defRPr i="1">
                <a:solidFill>
                  <a:srgbClr val="0000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7" y="4406905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7" y="2906714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800">
                <a:latin typeface="Tiempos Text Regular"/>
                <a:ea typeface="Tiempos Text Regular"/>
                <a:cs typeface="Tiempos Text Regular"/>
                <a:sym typeface="Tiempos Text Regular"/>
              </a:defRPr>
            </a:lvl1pPr>
            <a:lvl2pPr marL="0" indent="457082">
              <a:spcBef>
                <a:spcPts val="400"/>
              </a:spcBef>
              <a:buSzTx/>
              <a:buFontTx/>
              <a:buNone/>
              <a:defRPr sz="1800">
                <a:latin typeface="Tiempos Text Regular"/>
                <a:ea typeface="Tiempos Text Regular"/>
                <a:cs typeface="Tiempos Text Regular"/>
                <a:sym typeface="Tiempos Text Regular"/>
              </a:defRPr>
            </a:lvl2pPr>
            <a:lvl3pPr marL="0" indent="914165">
              <a:spcBef>
                <a:spcPts val="400"/>
              </a:spcBef>
              <a:buSzTx/>
              <a:buFontTx/>
              <a:buNone/>
              <a:defRPr sz="1800">
                <a:latin typeface="Tiempos Text Regular"/>
                <a:ea typeface="Tiempos Text Regular"/>
                <a:cs typeface="Tiempos Text Regular"/>
                <a:sym typeface="Tiempos Text Regular"/>
              </a:defRPr>
            </a:lvl3pPr>
            <a:lvl4pPr marL="0" indent="1371250">
              <a:spcBef>
                <a:spcPts val="400"/>
              </a:spcBef>
              <a:buSzTx/>
              <a:buFontTx/>
              <a:buNone/>
              <a:defRPr sz="1800">
                <a:latin typeface="Tiempos Text Regular"/>
                <a:ea typeface="Tiempos Text Regular"/>
                <a:cs typeface="Tiempos Text Regular"/>
                <a:sym typeface="Tiempos Text Regular"/>
              </a:defRPr>
            </a:lvl4pPr>
            <a:lvl5pPr marL="0" indent="1828332">
              <a:spcBef>
                <a:spcPts val="400"/>
              </a:spcBef>
              <a:buSzTx/>
              <a:buFontTx/>
              <a:buNone/>
              <a:defRPr sz="1800">
                <a:latin typeface="Tiempos Text Regular"/>
                <a:ea typeface="Tiempos Text Regular"/>
                <a:cs typeface="Tiempos Text Regular"/>
                <a:sym typeface="Tiempos Text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57200" y="1600205"/>
            <a:ext cx="4038600" cy="4525963"/>
          </a:xfrm>
          <a:prstGeom prst="rect">
            <a:avLst/>
          </a:prstGeom>
        </p:spPr>
        <p:txBody>
          <a:bodyPr/>
          <a:lstStyle>
            <a:lvl1pPr marL="220379" indent="-220379">
              <a:spcBef>
                <a:spcPts val="400"/>
              </a:spcBef>
              <a:defRPr sz="1800" i="1">
                <a:solidFill>
                  <a:srgbClr val="0000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1pPr>
            <a:lvl2pPr marL="671339" indent="-214257">
              <a:spcBef>
                <a:spcPts val="400"/>
              </a:spcBef>
              <a:defRPr sz="1800" i="1">
                <a:solidFill>
                  <a:srgbClr val="0000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2pPr>
            <a:lvl3pPr marL="1119853" indent="-205686">
              <a:spcBef>
                <a:spcPts val="400"/>
              </a:spcBef>
              <a:defRPr sz="1800" i="1">
                <a:solidFill>
                  <a:srgbClr val="0000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3pPr>
            <a:lvl4pPr marL="1599790" indent="-228541">
              <a:spcBef>
                <a:spcPts val="400"/>
              </a:spcBef>
              <a:defRPr sz="1800" i="1">
                <a:solidFill>
                  <a:srgbClr val="0000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4pPr>
            <a:lvl5pPr marL="2056875" indent="-228541">
              <a:spcBef>
                <a:spcPts val="400"/>
              </a:spcBef>
              <a:defRPr sz="1800" i="1">
                <a:solidFill>
                  <a:srgbClr val="0000FF"/>
                </a:solidFill>
                <a:latin typeface="Tiempos Text Regular"/>
                <a:ea typeface="Tiempos Text Regular"/>
                <a:cs typeface="Tiempos Text Regular"/>
                <a:sym typeface="Tiempos Text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7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082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165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25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332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Rectangle"/>
          <p:cNvSpPr>
            <a:spLocks noGrp="1"/>
          </p:cNvSpPr>
          <p:nvPr>
            <p:ph type="body" sz="quarter" idx="13"/>
          </p:nvPr>
        </p:nvSpPr>
        <p:spPr>
          <a:xfrm>
            <a:off x="4645026" y="1535117"/>
            <a:ext cx="4041775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52"/>
              </a:spcBef>
              <a:buSzTx/>
              <a:buFontTx/>
              <a:buNone/>
              <a:defRPr sz="2400" b="1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3800" b="1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3575050" y="273055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Rectangle"/>
          <p:cNvSpPr>
            <a:spLocks noGrp="1"/>
          </p:cNvSpPr>
          <p:nvPr>
            <p:ph type="body" sz="half" idx="13"/>
          </p:nvPr>
        </p:nvSpPr>
        <p:spPr>
          <a:xfrm>
            <a:off x="457201" y="1435101"/>
            <a:ext cx="3008315" cy="46910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11"/>
              </a:spcBef>
              <a:buSzTx/>
              <a:buFontTx/>
              <a:buNone/>
              <a:defRPr sz="140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93" y="4800600"/>
            <a:ext cx="5486401" cy="566738"/>
          </a:xfrm>
          <a:prstGeom prst="rect">
            <a:avLst/>
          </a:prstGeom>
        </p:spPr>
        <p:txBody>
          <a:bodyPr anchor="b"/>
          <a:lstStyle>
            <a:lvl1pPr>
              <a:lnSpc>
                <a:spcPct val="80000"/>
              </a:lnSpc>
              <a:defRPr sz="3800" b="1" cap="all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1792293" y="612775"/>
            <a:ext cx="5486401" cy="4114800"/>
          </a:xfrm>
          <a:prstGeom prst="rect">
            <a:avLst/>
          </a:prstGeom>
        </p:spPr>
        <p:txBody>
          <a:bodyPr lIns="91416" rIns="91416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93" y="5367338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600">
                <a:latin typeface="Tiempos Text Regular"/>
                <a:ea typeface="Tiempos Text Regular"/>
                <a:cs typeface="Tiempos Text Regular"/>
                <a:sym typeface="Tiempos Text Regular"/>
              </a:defRPr>
            </a:lvl1pPr>
            <a:lvl2pPr marL="0" indent="457082">
              <a:spcBef>
                <a:spcPts val="300"/>
              </a:spcBef>
              <a:buSzTx/>
              <a:buFontTx/>
              <a:buNone/>
              <a:defRPr sz="1600">
                <a:latin typeface="Tiempos Text Regular"/>
                <a:ea typeface="Tiempos Text Regular"/>
                <a:cs typeface="Tiempos Text Regular"/>
                <a:sym typeface="Tiempos Text Regular"/>
              </a:defRPr>
            </a:lvl2pPr>
            <a:lvl3pPr marL="0" indent="914165">
              <a:spcBef>
                <a:spcPts val="300"/>
              </a:spcBef>
              <a:buSzTx/>
              <a:buFontTx/>
              <a:buNone/>
              <a:defRPr sz="1600">
                <a:latin typeface="Tiempos Text Regular"/>
                <a:ea typeface="Tiempos Text Regular"/>
                <a:cs typeface="Tiempos Text Regular"/>
                <a:sym typeface="Tiempos Text Regular"/>
              </a:defRPr>
            </a:lvl3pPr>
            <a:lvl4pPr marL="0" indent="1371250">
              <a:spcBef>
                <a:spcPts val="300"/>
              </a:spcBef>
              <a:buSzTx/>
              <a:buFontTx/>
              <a:buNone/>
              <a:defRPr sz="1600">
                <a:latin typeface="Tiempos Text Regular"/>
                <a:ea typeface="Tiempos Text Regular"/>
                <a:cs typeface="Tiempos Text Regular"/>
                <a:sym typeface="Tiempos Text Regular"/>
              </a:defRPr>
            </a:lvl4pPr>
            <a:lvl5pPr marL="0" indent="1828332">
              <a:spcBef>
                <a:spcPts val="300"/>
              </a:spcBef>
              <a:buSzTx/>
              <a:buFontTx/>
              <a:buNone/>
              <a:defRPr sz="1600">
                <a:latin typeface="Tiempos Text Regular"/>
                <a:ea typeface="Tiempos Text Regular"/>
                <a:cs typeface="Tiempos Text Regular"/>
                <a:sym typeface="Tiempos Text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57200" y="274643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09" tIns="45709" rIns="45709" bIns="4570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09" tIns="45709" rIns="45709" bIns="4570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14132" y="6400775"/>
            <a:ext cx="272668" cy="276276"/>
          </a:xfrm>
          <a:prstGeom prst="rect">
            <a:avLst/>
          </a:prstGeom>
          <a:ln w="12700">
            <a:miter lim="400000"/>
          </a:ln>
        </p:spPr>
        <p:txBody>
          <a:bodyPr wrap="none" lIns="45709" tIns="45709" rIns="45709" bIns="45709" anchor="ctr">
            <a:spAutoFit/>
          </a:bodyPr>
          <a:lstStyle>
            <a:lvl1pPr algn="r">
              <a:lnSpc>
                <a:spcPct val="100000"/>
              </a:lnSpc>
              <a:defRPr sz="1200" i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813" marR="0" indent="-342813" algn="l" defTabSz="4570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571" marR="0" indent="-326487" algn="l" defTabSz="4570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8888" marR="0" indent="-304722" algn="l" defTabSz="4570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6915" marR="0" indent="-365665" algn="l" defTabSz="4570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3999" marR="0" indent="-365665" algn="l" defTabSz="4570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084" marR="0" indent="-365665" algn="l" defTabSz="4570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165" marR="0" indent="-365665" algn="l" defTabSz="4570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5246" marR="0" indent="-365664" algn="l" defTabSz="4570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2329" marR="0" indent="-365664" algn="l" defTabSz="457082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082" algn="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165" algn="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250" algn="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332" algn="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415" algn="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2500" algn="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199580" algn="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6665" algn="r" defTabSz="4570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"/>
          <p:cNvSpPr/>
          <p:nvPr/>
        </p:nvSpPr>
        <p:spPr>
          <a:xfrm>
            <a:off x="0" y="-12700"/>
            <a:ext cx="9144000" cy="6883400"/>
          </a:xfrm>
          <a:prstGeom prst="rect">
            <a:avLst/>
          </a:prstGeom>
          <a:solidFill>
            <a:srgbClr val="531B93"/>
          </a:solidFill>
          <a:ln w="12700">
            <a:miter lim="400000"/>
          </a:ln>
        </p:spPr>
        <p:txBody>
          <a:bodyPr lIns="45709" tIns="45709" rIns="45709" bIns="45709" anchor="ctr"/>
          <a:lstStyle/>
          <a:p>
            <a:pPr>
              <a:lnSpc>
                <a:spcPct val="100000"/>
              </a:lnSpc>
              <a:defRPr sz="1800" i="0">
                <a:solidFill>
                  <a:srgbClr val="0000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1" name="Brand tasmania / tasmanian brand"/>
          <p:cNvSpPr txBox="1">
            <a:spLocks noGrp="1"/>
          </p:cNvSpPr>
          <p:nvPr>
            <p:ph type="title"/>
          </p:nvPr>
        </p:nvSpPr>
        <p:spPr>
          <a:xfrm>
            <a:off x="1839151" y="5198845"/>
            <a:ext cx="6707448" cy="760770"/>
          </a:xfrm>
          <a:prstGeom prst="rect">
            <a:avLst/>
          </a:prstGeom>
        </p:spPr>
        <p:txBody>
          <a:bodyPr/>
          <a:lstStyle>
            <a:lvl1pPr algn="r" defTabSz="310895">
              <a:defRPr sz="2584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You are the </a:t>
            </a:r>
            <a:r>
              <a:rPr dirty="0" err="1" smtClean="0"/>
              <a:t>tasmanian</a:t>
            </a:r>
            <a:r>
              <a:rPr dirty="0" smtClean="0"/>
              <a:t> </a:t>
            </a:r>
            <a:r>
              <a:rPr dirty="0"/>
              <a:t>brand</a:t>
            </a:r>
          </a:p>
        </p:txBody>
      </p:sp>
      <p:sp>
        <p:nvSpPr>
          <p:cNvPr id="132" name="June 27, 2019"/>
          <p:cNvSpPr txBox="1">
            <a:spLocks noGrp="1"/>
          </p:cNvSpPr>
          <p:nvPr>
            <p:ph type="body" sz="quarter" idx="1"/>
          </p:nvPr>
        </p:nvSpPr>
        <p:spPr>
          <a:xfrm>
            <a:off x="1839151" y="5945227"/>
            <a:ext cx="6448426" cy="560324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400"/>
              </a:spcBef>
              <a:buSzTx/>
              <a:buFontTx/>
              <a:buNone/>
              <a:defRPr sz="1800" i="0">
                <a:solidFill>
                  <a:srgbClr val="FFFFFF"/>
                </a:solidFill>
              </a:defRPr>
            </a:lvl1pPr>
          </a:lstStyle>
          <a:p>
            <a:r>
              <a:rPr lang="en-AU" dirty="0" smtClean="0"/>
              <a:t>August 17</a:t>
            </a:r>
            <a:r>
              <a:rPr dirty="0" smtClean="0"/>
              <a:t>, </a:t>
            </a:r>
            <a:r>
              <a:rPr dirty="0"/>
              <a:t>2019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" y="970452"/>
            <a:ext cx="9144001" cy="5137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ean-green-New-Zealand-challeng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195"/>
            <a:ext cx="914400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817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50" y="728285"/>
            <a:ext cx="3219899" cy="54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775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35227761105_0eeb5ffc2a_k-1.jpg" descr="35227761105_0eeb5ffc2a_k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3285" y="679653"/>
            <a:ext cx="9144001" cy="5715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"/>
          <p:cNvSpPr/>
          <p:nvPr/>
        </p:nvSpPr>
        <p:spPr>
          <a:xfrm>
            <a:off x="10913" y="12705"/>
            <a:ext cx="9122176" cy="6832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09" tIns="45709" rIns="45709" bIns="45709" anchor="ctr"/>
          <a:lstStyle/>
          <a:p>
            <a:pPr>
              <a:lnSpc>
                <a:spcPct val="100000"/>
              </a:lnSpc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6" name="a cultural expression"/>
          <p:cNvSpPr txBox="1">
            <a:spLocks noGrp="1"/>
          </p:cNvSpPr>
          <p:nvPr>
            <p:ph type="ctrTitle"/>
          </p:nvPr>
        </p:nvSpPr>
        <p:spPr>
          <a:xfrm>
            <a:off x="685800" y="22828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a cultural expression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_Ways_principles_2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17" y="1966546"/>
            <a:ext cx="29718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0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ategic-Planning-Methodology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6" y="628453"/>
            <a:ext cx="826770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4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nd-pryami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04" y="700104"/>
            <a:ext cx="773277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5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DRWDPlXWsAUN5eb.jpg" descr="DRWDPlXWsAUN5e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37458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Rectangle"/>
          <p:cNvSpPr/>
          <p:nvPr/>
        </p:nvSpPr>
        <p:spPr>
          <a:xfrm>
            <a:off x="10913" y="12705"/>
            <a:ext cx="9122176" cy="6832601"/>
          </a:xfrm>
          <a:prstGeom prst="rect">
            <a:avLst/>
          </a:prstGeom>
          <a:solidFill>
            <a:srgbClr val="FF0000"/>
          </a:solidFill>
          <a:ln w="12700">
            <a:miter lim="400000"/>
          </a:ln>
        </p:spPr>
        <p:txBody>
          <a:bodyPr lIns="45709" tIns="45709" rIns="45709" bIns="45709" anchor="ctr"/>
          <a:lstStyle/>
          <a:p>
            <a:pPr>
              <a:lnSpc>
                <a:spcPct val="100000"/>
              </a:lnSpc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47" name="what is the avison young story?"/>
          <p:cNvSpPr txBox="1">
            <a:spLocks noGrp="1"/>
          </p:cNvSpPr>
          <p:nvPr>
            <p:ph type="ctrTitle"/>
          </p:nvPr>
        </p:nvSpPr>
        <p:spPr>
          <a:xfrm>
            <a:off x="685800" y="22828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CA" dirty="0" smtClean="0"/>
              <a:t>Universal synonyms of civic goodness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40962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"/>
          <p:cNvSpPr/>
          <p:nvPr/>
        </p:nvSpPr>
        <p:spPr>
          <a:xfrm>
            <a:off x="10913" y="12705"/>
            <a:ext cx="9122176" cy="6832601"/>
          </a:xfrm>
          <a:prstGeom prst="rect">
            <a:avLst/>
          </a:prstGeom>
          <a:solidFill>
            <a:srgbClr val="531B93"/>
          </a:solidFill>
          <a:ln w="12700">
            <a:miter lim="400000"/>
          </a:ln>
        </p:spPr>
        <p:txBody>
          <a:bodyPr lIns="45709" tIns="45709" rIns="45709" bIns="45709" anchor="ctr"/>
          <a:lstStyle/>
          <a:p>
            <a:pPr>
              <a:lnSpc>
                <a:spcPct val="100000"/>
              </a:lnSpc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5" name="All people, but especially the young, tend to become what society says they are.…"/>
          <p:cNvSpPr txBox="1">
            <a:spLocks noGrp="1"/>
          </p:cNvSpPr>
          <p:nvPr>
            <p:ph type="subTitle" sz="quarter" idx="1"/>
          </p:nvPr>
        </p:nvSpPr>
        <p:spPr>
          <a:xfrm>
            <a:off x="1371600" y="3293535"/>
            <a:ext cx="6400800" cy="1752601"/>
          </a:xfrm>
          <a:prstGeom prst="rect">
            <a:avLst/>
          </a:prstGeom>
        </p:spPr>
        <p:txBody>
          <a:bodyPr/>
          <a:lstStyle/>
          <a:p>
            <a:pPr defTabSz="379379">
              <a:spcBef>
                <a:spcPts val="600"/>
              </a:spcBef>
              <a:defRPr sz="2324"/>
            </a:pPr>
            <a:r>
              <a:rPr dirty="0"/>
              <a:t>All people, but especially the young, tend to become what society says they are.</a:t>
            </a:r>
          </a:p>
          <a:p>
            <a:pPr defTabSz="379379">
              <a:spcBef>
                <a:spcPts val="600"/>
              </a:spcBef>
              <a:defRPr sz="1743"/>
            </a:pPr>
            <a:endParaRPr dirty="0"/>
          </a:p>
          <a:p>
            <a:pPr defTabSz="379379">
              <a:spcBef>
                <a:spcPts val="600"/>
              </a:spcBef>
              <a:defRPr sz="1743"/>
            </a:pPr>
            <a:r>
              <a:rPr dirty="0"/>
              <a:t>-Robert Hughes, Fatal Shore: The Epic of Australia’s Founding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8150" y="755650"/>
            <a:ext cx="5727700" cy="53467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930488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LiveItLoveIt.jpg" descr="LiveItLoveI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" y="1737625"/>
            <a:ext cx="9144001" cy="33827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9646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ustinSixthStre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643" y="12"/>
            <a:ext cx="11312879" cy="73298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9767" y="311728"/>
            <a:ext cx="1332159" cy="316228"/>
          </a:xfrm>
          <a:prstGeom prst="rect">
            <a:avLst/>
          </a:prstGeom>
        </p:spPr>
        <p:txBody>
          <a:bodyPr wrap="none" lIns="64251" tIns="32125" rIns="64251" bIns="32125">
            <a:spAutoFit/>
          </a:bodyPr>
          <a:lstStyle/>
          <a:p>
            <a:pPr defTabSz="321258"/>
            <a:r>
              <a:rPr lang="en-US" dirty="0" smtClean="0">
                <a:solidFill>
                  <a:schemeClr val="bg1"/>
                </a:solidFill>
                <a:latin typeface="+mj-lt"/>
                <a:ea typeface="Tiempos Text Regular"/>
                <a:cs typeface="Tiempos Text Regular"/>
                <a:sym typeface="Tiempos Text Regular"/>
              </a:rPr>
              <a:t>AUSTIN, 1999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17973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24px-Wal-Mart_Albemarle_Rd_Charlotte,_NC_(7580001150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691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188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82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79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2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290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230"/>
            <a:ext cx="9144000" cy="60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4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42"/>
            <a:ext cx="9144000" cy="608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562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78" y="121920"/>
            <a:ext cx="9799262" cy="654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289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429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613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-reasons-everyone-is-moving-to-austin-texas-co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2536"/>
            <a:ext cx="9144000" cy="48280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4420" y="388468"/>
            <a:ext cx="2618306" cy="574763"/>
          </a:xfrm>
          <a:prstGeom prst="rect">
            <a:avLst/>
          </a:prstGeom>
        </p:spPr>
        <p:txBody>
          <a:bodyPr wrap="none" lIns="64255" tIns="32126" rIns="64255" bIns="32126">
            <a:spAutoFit/>
          </a:bodyPr>
          <a:lstStyle/>
          <a:p>
            <a:r>
              <a:rPr lang="en-US" dirty="0" smtClean="0">
                <a:latin typeface="Helvetica Neue"/>
                <a:cs typeface="Helvetica Neue"/>
              </a:rPr>
              <a:t>Discipline, Focus, Consistency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1445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even plots"/>
          <p:cNvSpPr txBox="1">
            <a:spLocks noGrp="1"/>
          </p:cNvSpPr>
          <p:nvPr>
            <p:ph type="title"/>
          </p:nvPr>
        </p:nvSpPr>
        <p:spPr>
          <a:xfrm>
            <a:off x="902873" y="1276867"/>
            <a:ext cx="6987648" cy="1138174"/>
          </a:xfrm>
          <a:prstGeom prst="rect">
            <a:avLst/>
          </a:prstGeom>
        </p:spPr>
        <p:txBody>
          <a:bodyPr/>
          <a:lstStyle/>
          <a:p>
            <a:r>
              <a:t>Seven plots</a:t>
            </a:r>
          </a:p>
        </p:txBody>
      </p:sp>
      <p:sp>
        <p:nvSpPr>
          <p:cNvPr id="237" name="overcoming the monster…"/>
          <p:cNvSpPr txBox="1">
            <a:spLocks noGrp="1"/>
          </p:cNvSpPr>
          <p:nvPr>
            <p:ph type="body" sz="quarter" idx="1"/>
          </p:nvPr>
        </p:nvSpPr>
        <p:spPr>
          <a:xfrm>
            <a:off x="1251132" y="2967234"/>
            <a:ext cx="6602577" cy="30753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8299" indent="-178299" defTabSz="237731">
              <a:spcBef>
                <a:spcPts val="200"/>
              </a:spcBef>
              <a:defRPr sz="1352"/>
            </a:pPr>
            <a:r>
              <a:rPr sz="2400" dirty="0"/>
              <a:t>overcoming the monster</a:t>
            </a:r>
          </a:p>
          <a:p>
            <a:pPr marL="178299" indent="-178299" defTabSz="237731">
              <a:spcBef>
                <a:spcPts val="200"/>
              </a:spcBef>
              <a:defRPr sz="1352"/>
            </a:pPr>
            <a:r>
              <a:rPr sz="2400" dirty="0"/>
              <a:t>rags to riches</a:t>
            </a:r>
          </a:p>
          <a:p>
            <a:pPr marL="178299" indent="-178299" defTabSz="237731">
              <a:spcBef>
                <a:spcPts val="200"/>
              </a:spcBef>
              <a:defRPr sz="1352"/>
            </a:pPr>
            <a:r>
              <a:rPr sz="2400" dirty="0"/>
              <a:t>the quest / voyage &amp; return</a:t>
            </a:r>
          </a:p>
          <a:p>
            <a:pPr marL="178299" indent="-178299" defTabSz="237731">
              <a:spcBef>
                <a:spcPts val="200"/>
              </a:spcBef>
              <a:defRPr sz="1352"/>
            </a:pPr>
            <a:r>
              <a:rPr sz="2400" dirty="0"/>
              <a:t>hero in a hole</a:t>
            </a:r>
          </a:p>
          <a:p>
            <a:pPr marL="178299" indent="-178299" defTabSz="237731">
              <a:spcBef>
                <a:spcPts val="200"/>
              </a:spcBef>
              <a:defRPr sz="1352"/>
            </a:pPr>
            <a:r>
              <a:rPr sz="2400" dirty="0"/>
              <a:t>comedy</a:t>
            </a:r>
          </a:p>
          <a:p>
            <a:pPr marL="178299" indent="-178299" defTabSz="237731">
              <a:spcBef>
                <a:spcPts val="200"/>
              </a:spcBef>
              <a:defRPr sz="1352"/>
            </a:pPr>
            <a:r>
              <a:rPr sz="2400" dirty="0"/>
              <a:t>tragedy</a:t>
            </a:r>
          </a:p>
          <a:p>
            <a:pPr marL="178299" indent="-178299" defTabSz="237731">
              <a:spcBef>
                <a:spcPts val="200"/>
              </a:spcBef>
              <a:defRPr sz="1352"/>
            </a:pPr>
            <a:r>
              <a:rPr sz="2400" dirty="0"/>
              <a:t>rebirth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617" y="2646688"/>
            <a:ext cx="749301" cy="38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141220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even plots"/>
          <p:cNvSpPr txBox="1">
            <a:spLocks noGrp="1"/>
          </p:cNvSpPr>
          <p:nvPr>
            <p:ph type="title"/>
          </p:nvPr>
        </p:nvSpPr>
        <p:spPr>
          <a:xfrm>
            <a:off x="902873" y="1276867"/>
            <a:ext cx="6987648" cy="1138174"/>
          </a:xfrm>
          <a:prstGeom prst="rect">
            <a:avLst/>
          </a:prstGeom>
        </p:spPr>
        <p:txBody>
          <a:bodyPr/>
          <a:lstStyle/>
          <a:p>
            <a:r>
              <a:t>Seven plots</a:t>
            </a:r>
          </a:p>
        </p:txBody>
      </p:sp>
      <p:sp>
        <p:nvSpPr>
          <p:cNvPr id="237" name="overcoming the monster…"/>
          <p:cNvSpPr txBox="1">
            <a:spLocks noGrp="1"/>
          </p:cNvSpPr>
          <p:nvPr>
            <p:ph type="body" sz="quarter" idx="1"/>
          </p:nvPr>
        </p:nvSpPr>
        <p:spPr>
          <a:xfrm>
            <a:off x="1251132" y="2967234"/>
            <a:ext cx="6602577" cy="30753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8299" indent="-178299" defTabSz="237731">
              <a:spcBef>
                <a:spcPts val="200"/>
              </a:spcBef>
              <a:defRPr sz="1352"/>
            </a:pPr>
            <a:r>
              <a:rPr sz="2400" dirty="0"/>
              <a:t>overcoming the monster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617" y="2646688"/>
            <a:ext cx="749301" cy="38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23478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Tasmania_Switzerland-of-the-South_Vintage-Australian-Travel-Poster_JustPosters_mu3-1500x1500.jpg" descr="Tasmania_Switzerland-of-the-South_Vintage-Australian-Travel-Poster_JustPosters_mu3-1500x150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1405" y="110270"/>
            <a:ext cx="6858001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9350" y="-177800"/>
            <a:ext cx="10953750" cy="730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803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asmanian story work"/>
          <p:cNvSpPr txBox="1">
            <a:spLocks noGrp="1"/>
          </p:cNvSpPr>
          <p:nvPr>
            <p:ph type="title"/>
          </p:nvPr>
        </p:nvSpPr>
        <p:spPr>
          <a:xfrm>
            <a:off x="902873" y="1276867"/>
            <a:ext cx="6987648" cy="1138174"/>
          </a:xfrm>
          <a:prstGeom prst="rect">
            <a:avLst/>
          </a:prstGeom>
        </p:spPr>
        <p:txBody>
          <a:bodyPr/>
          <a:lstStyle/>
          <a:p>
            <a:r>
              <a:t>Tasmanian story work</a:t>
            </a:r>
          </a:p>
        </p:txBody>
      </p:sp>
      <p:sp>
        <p:nvSpPr>
          <p:cNvPr id="150" name="200 interviews…"/>
          <p:cNvSpPr txBox="1">
            <a:spLocks noGrp="1"/>
          </p:cNvSpPr>
          <p:nvPr>
            <p:ph type="body" sz="quarter" idx="1"/>
          </p:nvPr>
        </p:nvSpPr>
        <p:spPr>
          <a:xfrm>
            <a:off x="1251132" y="2967234"/>
            <a:ext cx="6602577" cy="182578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1800"/>
            </a:pPr>
            <a:r>
              <a:t>200 interviews </a:t>
            </a:r>
          </a:p>
          <a:p>
            <a:pPr>
              <a:spcBef>
                <a:spcPts val="400"/>
              </a:spcBef>
              <a:defRPr sz="1800"/>
            </a:pPr>
            <a:r>
              <a:t>335 pages of notes</a:t>
            </a:r>
          </a:p>
          <a:p>
            <a:pPr>
              <a:spcBef>
                <a:spcPts val="400"/>
              </a:spcBef>
              <a:defRPr sz="1800"/>
            </a:pPr>
            <a:r>
              <a:t>147, 959 words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621" y="2646688"/>
            <a:ext cx="749301" cy="381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he interviewees were chosen by a random sample with representative socio-economic, geographic, age, and gender diversity representing the Tasmanian population"/>
          <p:cNvSpPr txBox="1"/>
          <p:nvPr/>
        </p:nvSpPr>
        <p:spPr>
          <a:xfrm>
            <a:off x="4342418" y="4173768"/>
            <a:ext cx="2964903" cy="164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09" tIns="45709" rIns="45709" bIns="45709">
            <a:spAutoFit/>
          </a:bodyPr>
          <a:lstStyle/>
          <a:p>
            <a:r>
              <a:t>The interviewees were chosen by a random sample with representative socio-economic, geographic, age, and gender diversity representing the Tasmanian population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A Place brand"/>
          <p:cNvSpPr txBox="1">
            <a:spLocks noGrp="1"/>
          </p:cNvSpPr>
          <p:nvPr>
            <p:ph type="title"/>
          </p:nvPr>
        </p:nvSpPr>
        <p:spPr>
          <a:xfrm>
            <a:off x="902874" y="1283814"/>
            <a:ext cx="5268385" cy="627463"/>
          </a:xfrm>
          <a:prstGeom prst="rect">
            <a:avLst/>
          </a:prstGeom>
        </p:spPr>
        <p:txBody>
          <a:bodyPr/>
          <a:lstStyle>
            <a:lvl1pPr defTabSz="425195">
              <a:defRPr sz="3534"/>
            </a:lvl1pPr>
          </a:lstStyle>
          <a:p>
            <a:r>
              <a:t>A Place brand</a:t>
            </a:r>
          </a:p>
        </p:txBody>
      </p:sp>
      <p:sp>
        <p:nvSpPr>
          <p:cNvPr id="183" name="Express where we live…"/>
          <p:cNvSpPr txBox="1"/>
          <p:nvPr/>
        </p:nvSpPr>
        <p:spPr>
          <a:xfrm>
            <a:off x="1244485" y="3099418"/>
            <a:ext cx="5723630" cy="2612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09" tIns="45709" rIns="45709" bIns="45709">
            <a:normAutofit/>
          </a:bodyPr>
          <a:lstStyle/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r>
              <a:rPr dirty="0"/>
              <a:t>Express where we </a:t>
            </a:r>
            <a:r>
              <a:rPr dirty="0" smtClean="0"/>
              <a:t>live</a:t>
            </a:r>
            <a:endParaRPr lang="en-CA" dirty="0" smtClean="0"/>
          </a:p>
          <a:p>
            <a:pPr>
              <a:lnSpc>
                <a:spcPct val="100000"/>
              </a:lnSpc>
              <a:spcBef>
                <a:spcPts val="400"/>
              </a:spcBef>
              <a:buSzPct val="100000"/>
              <a:defRPr sz="1800">
                <a:solidFill>
                  <a:srgbClr val="0000FF"/>
                </a:solidFill>
              </a:defRPr>
            </a:pPr>
            <a:endParaRPr dirty="0"/>
          </a:p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r>
              <a:rPr dirty="0"/>
              <a:t>Express who we </a:t>
            </a:r>
            <a:r>
              <a:rPr dirty="0" smtClean="0"/>
              <a:t>are</a:t>
            </a:r>
            <a:endParaRPr lang="en-CA" dirty="0" smtClean="0"/>
          </a:p>
          <a:p>
            <a:pPr>
              <a:lnSpc>
                <a:spcPct val="100000"/>
              </a:lnSpc>
              <a:spcBef>
                <a:spcPts val="400"/>
              </a:spcBef>
              <a:buSzPct val="100000"/>
              <a:defRPr sz="1800">
                <a:solidFill>
                  <a:srgbClr val="0000FF"/>
                </a:solidFill>
              </a:defRPr>
            </a:pPr>
            <a:endParaRPr dirty="0"/>
          </a:p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r>
              <a:rPr dirty="0"/>
              <a:t>Express what we do and why we do </a:t>
            </a:r>
            <a:r>
              <a:rPr dirty="0" smtClean="0"/>
              <a:t>it</a:t>
            </a:r>
            <a:endParaRPr lang="en-CA" dirty="0" smtClean="0"/>
          </a:p>
          <a:p>
            <a:pPr>
              <a:lnSpc>
                <a:spcPct val="100000"/>
              </a:lnSpc>
              <a:spcBef>
                <a:spcPts val="400"/>
              </a:spcBef>
              <a:buSzPct val="100000"/>
              <a:defRPr sz="1800">
                <a:solidFill>
                  <a:srgbClr val="0000FF"/>
                </a:solidFill>
              </a:defRPr>
            </a:pPr>
            <a:endParaRPr lang="en-CA" dirty="0" smtClean="0"/>
          </a:p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r>
              <a:rPr lang="en-CA" dirty="0" smtClean="0"/>
              <a:t>Help everyone use it</a:t>
            </a:r>
          </a:p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endParaRPr dirty="0"/>
          </a:p>
        </p:txBody>
      </p:sp>
      <p:pic>
        <p:nvPicPr>
          <p:cNvPr id="18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621" y="2164087"/>
            <a:ext cx="749301" cy="3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116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537" y="0"/>
            <a:ext cx="9625770" cy="704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200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ing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82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43" y="2295367"/>
            <a:ext cx="6373114" cy="226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345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1200_h678_fcro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517" y="1"/>
            <a:ext cx="11888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096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q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328" y="329692"/>
            <a:ext cx="9391335" cy="591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406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dw9WPiVQAAINuy.jpg-larg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01" y="0"/>
            <a:ext cx="6863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315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428794-3x2-700x4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118" y="1"/>
            <a:ext cx="9786415" cy="697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542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+Group+-+Josef+ChromyWinery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27" y="-230074"/>
            <a:ext cx="10636088" cy="719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76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c3ae87bbb8294279b8a1d1cd48b86913.jpeg" descr="c3ae87bbb8294279b8a1d1cd48b869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5366" y="1261533"/>
            <a:ext cx="9144001" cy="51485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b5ae6fefe07f2067ee274e9fe6af652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8950" y="14"/>
            <a:ext cx="12180093" cy="70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845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1c522-4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58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low Nation - Blue Derby, Tasmania 2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936" y="6"/>
            <a:ext cx="9822251" cy="69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140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ddie-magazine-at-barnbougle-dunes-and-lost-farrm-2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059" y="-109892"/>
            <a:ext cx="9935447" cy="69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315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765" y="292100"/>
            <a:ext cx="10643289" cy="709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689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958a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13" y="3"/>
            <a:ext cx="10594754" cy="706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006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498268-3x2-700x4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781"/>
            <a:ext cx="9144000" cy="61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296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98438-3x2-700x4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974"/>
            <a:ext cx="9144000" cy="61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336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nnahGadsby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343124" cy="70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98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amlet-bann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5017" y="827020"/>
            <a:ext cx="13262416" cy="50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213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0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46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42" y="528232"/>
            <a:ext cx="6916115" cy="580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797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he plot"/>
          <p:cNvSpPr txBox="1">
            <a:spLocks noGrp="1"/>
          </p:cNvSpPr>
          <p:nvPr>
            <p:ph type="title"/>
          </p:nvPr>
        </p:nvSpPr>
        <p:spPr>
          <a:xfrm>
            <a:off x="902874" y="1283814"/>
            <a:ext cx="5268385" cy="627463"/>
          </a:xfrm>
          <a:prstGeom prst="rect">
            <a:avLst/>
          </a:prstGeom>
        </p:spPr>
        <p:txBody>
          <a:bodyPr/>
          <a:lstStyle>
            <a:lvl1pPr defTabSz="425195">
              <a:defRPr sz="3534"/>
            </a:lvl1pPr>
          </a:lstStyle>
          <a:p>
            <a:r>
              <a:t>The plot</a:t>
            </a:r>
          </a:p>
        </p:txBody>
      </p:sp>
      <p:sp>
        <p:nvSpPr>
          <p:cNvPr id="175" name="A narrative always turns, always promises the hope for transformation."/>
          <p:cNvSpPr txBox="1">
            <a:spLocks noGrp="1"/>
          </p:cNvSpPr>
          <p:nvPr>
            <p:ph type="body" sz="quarter" idx="1"/>
          </p:nvPr>
        </p:nvSpPr>
        <p:spPr>
          <a:xfrm>
            <a:off x="920937" y="2498307"/>
            <a:ext cx="7340599" cy="113817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</a:lstStyle>
          <a:p>
            <a:r>
              <a:t>A narrative always turns, always promises the hope for transformation. </a:t>
            </a:r>
          </a:p>
        </p:txBody>
      </p:sp>
      <p:sp>
        <p:nvSpPr>
          <p:cNvPr id="176" name="Adversity, hardship, underestimation, “impossible-ism…"/>
          <p:cNvSpPr txBox="1"/>
          <p:nvPr/>
        </p:nvSpPr>
        <p:spPr>
          <a:xfrm>
            <a:off x="903305" y="3430275"/>
            <a:ext cx="7375853" cy="2101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09" tIns="45709" rIns="45709" bIns="45709">
            <a:normAutofit/>
          </a:bodyPr>
          <a:lstStyle/>
          <a:p>
            <a:pPr marL="228541" indent="-228541">
              <a:lnSpc>
                <a:spcPct val="100000"/>
              </a:lnSpc>
              <a:spcBef>
                <a:spcPts val="300"/>
              </a:spcBef>
              <a:buSzPct val="100000"/>
              <a:buChar char="•"/>
              <a:defRPr sz="1600" i="0">
                <a:solidFill>
                  <a:srgbClr val="000000"/>
                </a:solidFill>
              </a:defRPr>
            </a:pPr>
            <a:r>
              <a:rPr dirty="0"/>
              <a:t>Adversity, hardship, underestimation, “impossible-</a:t>
            </a:r>
            <a:r>
              <a:rPr dirty="0" smtClean="0"/>
              <a:t>ism</a:t>
            </a:r>
            <a:r>
              <a:rPr lang="en-CA" dirty="0" smtClean="0"/>
              <a:t>"</a:t>
            </a:r>
          </a:p>
          <a:p>
            <a:pPr>
              <a:lnSpc>
                <a:spcPct val="100000"/>
              </a:lnSpc>
              <a:spcBef>
                <a:spcPts val="300"/>
              </a:spcBef>
              <a:buSzPct val="100000"/>
              <a:defRPr sz="1600" i="0">
                <a:solidFill>
                  <a:srgbClr val="000000"/>
                </a:solidFill>
              </a:defRPr>
            </a:pPr>
            <a:endParaRPr dirty="0"/>
          </a:p>
          <a:p>
            <a:pPr marL="228541" indent="-228541">
              <a:lnSpc>
                <a:spcPct val="100000"/>
              </a:lnSpc>
              <a:spcBef>
                <a:spcPts val="300"/>
              </a:spcBef>
              <a:buSzPct val="100000"/>
              <a:buChar char="•"/>
              <a:defRPr sz="1600" i="0">
                <a:solidFill>
                  <a:srgbClr val="000000"/>
                </a:solidFill>
              </a:defRPr>
            </a:pPr>
            <a:r>
              <a:rPr dirty="0"/>
              <a:t>To persevere </a:t>
            </a:r>
            <a:r>
              <a:rPr dirty="0" smtClean="0"/>
              <a:t>because </a:t>
            </a:r>
            <a:r>
              <a:rPr dirty="0"/>
              <a:t>of this, often breaking the </a:t>
            </a:r>
            <a:r>
              <a:rPr dirty="0" smtClean="0"/>
              <a:t>rules</a:t>
            </a:r>
            <a:endParaRPr lang="en-AU" dirty="0"/>
          </a:p>
          <a:p>
            <a:pPr marL="228541" indent="-228541">
              <a:lnSpc>
                <a:spcPct val="100000"/>
              </a:lnSpc>
              <a:spcBef>
                <a:spcPts val="300"/>
              </a:spcBef>
              <a:buSzPct val="100000"/>
              <a:buChar char="•"/>
              <a:defRPr sz="1600" i="0">
                <a:solidFill>
                  <a:srgbClr val="000000"/>
                </a:solidFill>
              </a:defRPr>
            </a:pPr>
            <a:endParaRPr lang="en-AU" dirty="0"/>
          </a:p>
          <a:p>
            <a:pPr marL="228541" indent="-228541">
              <a:lnSpc>
                <a:spcPct val="100000"/>
              </a:lnSpc>
              <a:spcBef>
                <a:spcPts val="300"/>
              </a:spcBef>
              <a:buSzPct val="100000"/>
              <a:buChar char="•"/>
              <a:defRPr sz="1600" i="0">
                <a:solidFill>
                  <a:srgbClr val="000000"/>
                </a:solidFill>
              </a:defRPr>
            </a:pPr>
            <a:r>
              <a:rPr lang="en-AU" dirty="0" smtClean="0"/>
              <a:t>The quiet pursuit of the extraordinary</a:t>
            </a:r>
            <a:endParaRPr lang="en-CA" dirty="0" smtClean="0"/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621" y="2164087"/>
            <a:ext cx="749301" cy="3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1000x700-cinderella.jpg" descr="1000x700-cinderell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942" y="228600"/>
            <a:ext cx="9144001" cy="640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/>
          </p:cNvSpPr>
          <p:nvPr>
            <p:ph type="title"/>
          </p:nvPr>
        </p:nvSpPr>
        <p:spPr>
          <a:xfrm>
            <a:off x="902873" y="1276867"/>
            <a:ext cx="6987648" cy="1138174"/>
          </a:xfrm>
          <a:prstGeom prst="rect">
            <a:avLst/>
          </a:prstGeom>
        </p:spPr>
        <p:txBody>
          <a:bodyPr/>
          <a:lstStyle/>
          <a:p>
            <a:r>
              <a:t>Seven plots</a:t>
            </a:r>
          </a:p>
        </p:txBody>
      </p:sp>
      <p:sp>
        <p:nvSpPr>
          <p:cNvPr id="498" name="Shape 498"/>
          <p:cNvSpPr>
            <a:spLocks noGrp="1"/>
          </p:cNvSpPr>
          <p:nvPr>
            <p:ph type="body" sz="quarter" idx="1"/>
          </p:nvPr>
        </p:nvSpPr>
        <p:spPr>
          <a:xfrm>
            <a:off x="1251132" y="2967234"/>
            <a:ext cx="6602577" cy="30175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39872" indent="-239872" defTabSz="319823">
              <a:spcBef>
                <a:spcPts val="300"/>
              </a:spcBef>
              <a:defRPr sz="1260"/>
            </a:pPr>
            <a:r>
              <a:rPr sz="2400" dirty="0"/>
              <a:t>overcoming the monster</a:t>
            </a:r>
          </a:p>
          <a:p>
            <a:pPr marL="239872" indent="-239872" defTabSz="319823">
              <a:spcBef>
                <a:spcPts val="300"/>
              </a:spcBef>
              <a:defRPr sz="1260"/>
            </a:pPr>
            <a:r>
              <a:rPr sz="2400" dirty="0"/>
              <a:t>rags to riches</a:t>
            </a:r>
          </a:p>
          <a:p>
            <a:pPr marL="239872" indent="-239872" defTabSz="319823">
              <a:spcBef>
                <a:spcPts val="300"/>
              </a:spcBef>
              <a:defRPr sz="1260"/>
            </a:pPr>
            <a:r>
              <a:rPr sz="2400" dirty="0"/>
              <a:t>the quest / voyage &amp; return</a:t>
            </a:r>
          </a:p>
          <a:p>
            <a:pPr marL="239872" indent="-239872" defTabSz="319823">
              <a:spcBef>
                <a:spcPts val="300"/>
              </a:spcBef>
              <a:defRPr sz="1260"/>
            </a:pPr>
            <a:r>
              <a:rPr sz="2400" dirty="0"/>
              <a:t>hero in a hole</a:t>
            </a:r>
          </a:p>
          <a:p>
            <a:pPr marL="239872" indent="-239872" defTabSz="319823">
              <a:spcBef>
                <a:spcPts val="300"/>
              </a:spcBef>
              <a:defRPr sz="1260"/>
            </a:pPr>
            <a:r>
              <a:rPr sz="2400" dirty="0"/>
              <a:t>comedy</a:t>
            </a:r>
          </a:p>
          <a:p>
            <a:pPr marL="239872" indent="-239872" defTabSz="319823">
              <a:spcBef>
                <a:spcPts val="300"/>
              </a:spcBef>
              <a:defRPr sz="1260"/>
            </a:pPr>
            <a:r>
              <a:rPr sz="2400" dirty="0"/>
              <a:t>tragedy</a:t>
            </a:r>
          </a:p>
          <a:p>
            <a:pPr marL="239872" indent="-239872" defTabSz="319823">
              <a:spcBef>
                <a:spcPts val="300"/>
              </a:spcBef>
              <a:defRPr sz="1260"/>
            </a:pPr>
            <a:r>
              <a:rPr sz="2400" dirty="0"/>
              <a:t>rebirth</a:t>
            </a:r>
          </a:p>
        </p:txBody>
      </p:sp>
      <p:pic>
        <p:nvPicPr>
          <p:cNvPr id="49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629" y="2646688"/>
            <a:ext cx="749301" cy="38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685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5147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/>
          </p:cNvSpPr>
          <p:nvPr>
            <p:ph type="title"/>
          </p:nvPr>
        </p:nvSpPr>
        <p:spPr>
          <a:xfrm>
            <a:off x="902873" y="1276867"/>
            <a:ext cx="6987648" cy="1138174"/>
          </a:xfrm>
          <a:prstGeom prst="rect">
            <a:avLst/>
          </a:prstGeom>
        </p:spPr>
        <p:txBody>
          <a:bodyPr/>
          <a:lstStyle/>
          <a:p>
            <a:r>
              <a:t>Seven plots</a:t>
            </a:r>
          </a:p>
        </p:txBody>
      </p:sp>
      <p:sp>
        <p:nvSpPr>
          <p:cNvPr id="498" name="Shape 498"/>
          <p:cNvSpPr>
            <a:spLocks noGrp="1"/>
          </p:cNvSpPr>
          <p:nvPr>
            <p:ph type="body" sz="quarter" idx="1"/>
          </p:nvPr>
        </p:nvSpPr>
        <p:spPr>
          <a:xfrm>
            <a:off x="1251132" y="2967234"/>
            <a:ext cx="6602577" cy="30175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39872" indent="-239872" defTabSz="319823">
              <a:spcBef>
                <a:spcPts val="300"/>
              </a:spcBef>
              <a:defRPr sz="1260"/>
            </a:pPr>
            <a:endParaRPr lang="en-CA" sz="2400" dirty="0"/>
          </a:p>
          <a:p>
            <a:pPr marL="239872" indent="-239872" defTabSz="319823">
              <a:spcBef>
                <a:spcPts val="300"/>
              </a:spcBef>
              <a:defRPr sz="1260"/>
            </a:pPr>
            <a:r>
              <a:rPr sz="2400" dirty="0"/>
              <a:t>rags to riches</a:t>
            </a:r>
          </a:p>
        </p:txBody>
      </p:sp>
      <p:pic>
        <p:nvPicPr>
          <p:cNvPr id="49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4629" y="2646688"/>
            <a:ext cx="749301" cy="38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904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tangle"/>
          <p:cNvSpPr/>
          <p:nvPr/>
        </p:nvSpPr>
        <p:spPr>
          <a:xfrm>
            <a:off x="10913" y="12705"/>
            <a:ext cx="9122176" cy="6832601"/>
          </a:xfrm>
          <a:prstGeom prst="rect">
            <a:avLst/>
          </a:prstGeom>
          <a:solidFill>
            <a:srgbClr val="531B93"/>
          </a:solidFill>
          <a:ln w="12700">
            <a:miter lim="400000"/>
          </a:ln>
        </p:spPr>
        <p:txBody>
          <a:bodyPr lIns="45709" tIns="45709" rIns="45709" bIns="45709" anchor="ctr"/>
          <a:lstStyle/>
          <a:p>
            <a:pPr>
              <a:lnSpc>
                <a:spcPct val="100000"/>
              </a:lnSpc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1" name="high quality"/>
          <p:cNvSpPr txBox="1">
            <a:spLocks noGrp="1"/>
          </p:cNvSpPr>
          <p:nvPr>
            <p:ph type="ctrTitle"/>
          </p:nvPr>
        </p:nvSpPr>
        <p:spPr>
          <a:xfrm>
            <a:off x="685800" y="2282825"/>
            <a:ext cx="7772400" cy="147002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CA" dirty="0" smtClean="0"/>
              <a:t>The quiet pursuit of the extraordinary</a:t>
            </a:r>
            <a:br>
              <a:rPr lang="en-CA" dirty="0" smtClean="0"/>
            </a:b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asmanian brand"/>
          <p:cNvSpPr txBox="1">
            <a:spLocks noGrp="1"/>
          </p:cNvSpPr>
          <p:nvPr>
            <p:ph type="title"/>
          </p:nvPr>
        </p:nvSpPr>
        <p:spPr>
          <a:xfrm>
            <a:off x="902874" y="1283814"/>
            <a:ext cx="5268385" cy="627463"/>
          </a:xfrm>
          <a:prstGeom prst="rect">
            <a:avLst/>
          </a:prstGeom>
        </p:spPr>
        <p:txBody>
          <a:bodyPr/>
          <a:lstStyle>
            <a:lvl1pPr defTabSz="425195">
              <a:defRPr sz="3534"/>
            </a:lvl1pPr>
          </a:lstStyle>
          <a:p>
            <a:r>
              <a:t>Tasmanian brand</a:t>
            </a:r>
          </a:p>
        </p:txBody>
      </p:sp>
      <p:sp>
        <p:nvSpPr>
          <p:cNvPr id="190" name="Tasmania…"/>
          <p:cNvSpPr txBox="1"/>
          <p:nvPr/>
        </p:nvSpPr>
        <p:spPr>
          <a:xfrm>
            <a:off x="1244485" y="3120942"/>
            <a:ext cx="5723630" cy="2841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09" tIns="45709" rIns="45709" bIns="45709">
            <a:normAutofit/>
          </a:bodyPr>
          <a:lstStyle/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r>
              <a:rPr dirty="0" smtClean="0"/>
              <a:t>Tasmania</a:t>
            </a:r>
            <a:endParaRPr lang="en-CA" dirty="0" smtClean="0"/>
          </a:p>
          <a:p>
            <a:pPr>
              <a:lnSpc>
                <a:spcPct val="100000"/>
              </a:lnSpc>
              <a:spcBef>
                <a:spcPts val="400"/>
              </a:spcBef>
              <a:buSzPct val="100000"/>
              <a:defRPr sz="1800">
                <a:solidFill>
                  <a:srgbClr val="0000FF"/>
                </a:solidFill>
              </a:defRPr>
            </a:pPr>
            <a:endParaRPr dirty="0"/>
          </a:p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r>
              <a:rPr dirty="0" smtClean="0"/>
              <a:t>Tasmanian</a:t>
            </a:r>
            <a:endParaRPr lang="en-CA" dirty="0" smtClean="0"/>
          </a:p>
          <a:p>
            <a:pPr>
              <a:lnSpc>
                <a:spcPct val="100000"/>
              </a:lnSpc>
              <a:spcBef>
                <a:spcPts val="400"/>
              </a:spcBef>
              <a:buSzPct val="100000"/>
              <a:defRPr sz="1800">
                <a:solidFill>
                  <a:srgbClr val="0000FF"/>
                </a:solidFill>
              </a:defRPr>
            </a:pPr>
            <a:endParaRPr dirty="0"/>
          </a:p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r>
              <a:rPr dirty="0"/>
              <a:t>Be </a:t>
            </a:r>
            <a:r>
              <a:rPr dirty="0" smtClean="0"/>
              <a:t>Tasmanian</a:t>
            </a:r>
            <a:endParaRPr lang="en-CA" dirty="0" smtClean="0"/>
          </a:p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endParaRPr lang="en-CA" dirty="0"/>
          </a:p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r>
              <a:rPr lang="en-CA" dirty="0" smtClean="0"/>
              <a:t>Bottom-up rather than top-down: client service</a:t>
            </a:r>
            <a:endParaRPr dirty="0"/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621" y="2164087"/>
            <a:ext cx="749301" cy="3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brandmark_master.png" descr="brandmark_maste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96180" y="854728"/>
            <a:ext cx="9144001" cy="3707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"/>
          <p:cNvSpPr/>
          <p:nvPr/>
        </p:nvSpPr>
        <p:spPr>
          <a:xfrm>
            <a:off x="10913" y="12705"/>
            <a:ext cx="9122176" cy="6832601"/>
          </a:xfrm>
          <a:prstGeom prst="rect">
            <a:avLst/>
          </a:prstGeom>
          <a:solidFill>
            <a:srgbClr val="531B93"/>
          </a:solidFill>
          <a:ln w="12700">
            <a:miter lim="400000"/>
          </a:ln>
        </p:spPr>
        <p:txBody>
          <a:bodyPr lIns="45709" tIns="45709" rIns="45709" bIns="45709" anchor="ctr"/>
          <a:lstStyle/>
          <a:p>
            <a:pPr>
              <a:lnSpc>
                <a:spcPct val="100000"/>
              </a:lnSpc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8" name="Be tasmanian"/>
          <p:cNvSpPr txBox="1">
            <a:spLocks noGrp="1"/>
          </p:cNvSpPr>
          <p:nvPr>
            <p:ph type="ctrTitle"/>
          </p:nvPr>
        </p:nvSpPr>
        <p:spPr>
          <a:xfrm>
            <a:off x="685800" y="22828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Be tasmanian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c5a34ebef52f0c23407951ea4d7f14d2.jpg" descr="c5a34ebef52f0c23407951ea4d7f14d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5127" y="-1"/>
            <a:ext cx="3664745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our clients and partners"/>
          <p:cNvSpPr txBox="1">
            <a:spLocks noGrp="1"/>
          </p:cNvSpPr>
          <p:nvPr>
            <p:ph type="title"/>
          </p:nvPr>
        </p:nvSpPr>
        <p:spPr>
          <a:xfrm>
            <a:off x="902874" y="1283814"/>
            <a:ext cx="5268385" cy="62746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33756">
              <a:defRPr sz="2774"/>
            </a:lvl1pPr>
          </a:lstStyle>
          <a:p>
            <a:r>
              <a:t>our clients and partners</a:t>
            </a:r>
          </a:p>
        </p:txBody>
      </p:sp>
      <p:sp>
        <p:nvSpPr>
          <p:cNvPr id="228" name="“This could be a nice quote or something in Tempos Text Italic.”"/>
          <p:cNvSpPr txBox="1"/>
          <p:nvPr/>
        </p:nvSpPr>
        <p:spPr>
          <a:xfrm>
            <a:off x="5299151" y="5711703"/>
            <a:ext cx="2964903" cy="602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09" tIns="45709" rIns="45709" bIns="45709">
            <a:spAutoFit/>
          </a:bodyPr>
          <a:lstStyle/>
          <a:p>
            <a:r>
              <a:rPr lang="en-CA" dirty="0" smtClean="0"/>
              <a:t>We approach this work in phases</a:t>
            </a:r>
          </a:p>
          <a:p>
            <a:endParaRPr dirty="0"/>
          </a:p>
        </p:txBody>
      </p:sp>
      <p:sp>
        <p:nvSpPr>
          <p:cNvPr id="229" name="Tourism…"/>
          <p:cNvSpPr txBox="1"/>
          <p:nvPr/>
        </p:nvSpPr>
        <p:spPr>
          <a:xfrm>
            <a:off x="1092090" y="2859913"/>
            <a:ext cx="5777407" cy="2596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09" tIns="45709" rIns="45709" bIns="45709">
            <a:normAutofit/>
          </a:bodyPr>
          <a:lstStyle/>
          <a:p>
            <a:pPr marL="250680" indent="-250680" defTabSz="297104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560">
                <a:solidFill>
                  <a:srgbClr val="0000FF"/>
                </a:solidFill>
              </a:defRPr>
            </a:pPr>
            <a:r>
              <a:rPr dirty="0"/>
              <a:t>Tourism</a:t>
            </a:r>
          </a:p>
          <a:p>
            <a:pPr marL="250680" indent="-250680" defTabSz="297104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560">
                <a:solidFill>
                  <a:srgbClr val="0000FF"/>
                </a:solidFill>
              </a:defRPr>
            </a:pPr>
            <a:r>
              <a:rPr dirty="0"/>
              <a:t>Trade</a:t>
            </a:r>
          </a:p>
          <a:p>
            <a:pPr marL="250680" indent="-250680" defTabSz="297104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560">
                <a:solidFill>
                  <a:srgbClr val="0000FF"/>
                </a:solidFill>
              </a:defRPr>
            </a:pPr>
            <a:r>
              <a:rPr dirty="0"/>
              <a:t>Work (talent attraction and skills development)</a:t>
            </a:r>
          </a:p>
          <a:p>
            <a:pPr marL="250680" indent="-250680" defTabSz="297104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560">
                <a:solidFill>
                  <a:srgbClr val="0000FF"/>
                </a:solidFill>
              </a:defRPr>
            </a:pPr>
            <a:r>
              <a:rPr dirty="0"/>
              <a:t>Investment attraction</a:t>
            </a:r>
          </a:p>
          <a:p>
            <a:pPr marL="250680" indent="-250680" defTabSz="297104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560">
                <a:solidFill>
                  <a:srgbClr val="0000FF"/>
                </a:solidFill>
              </a:defRPr>
            </a:pPr>
            <a:r>
              <a:rPr dirty="0"/>
              <a:t>Live (community, arts and culture, social , educational)</a:t>
            </a:r>
          </a:p>
          <a:p>
            <a:pPr marL="250680" indent="-250680" defTabSz="297104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560">
                <a:solidFill>
                  <a:srgbClr val="0000FF"/>
                </a:solidFill>
              </a:defRPr>
            </a:pPr>
            <a:r>
              <a:rPr dirty="0"/>
              <a:t>Study (international student attraction)</a:t>
            </a:r>
          </a:p>
          <a:p>
            <a:pPr marL="250680" indent="-250680" defTabSz="297104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170">
                <a:solidFill>
                  <a:srgbClr val="0000FF"/>
                </a:solidFill>
              </a:defRPr>
            </a:pPr>
            <a:endParaRPr dirty="0"/>
          </a:p>
          <a:p>
            <a:pPr marL="250680" indent="-250680" defTabSz="297104">
              <a:lnSpc>
                <a:spcPct val="100000"/>
              </a:lnSpc>
              <a:spcBef>
                <a:spcPts val="300"/>
              </a:spcBef>
              <a:buSzPct val="100000"/>
              <a:buFont typeface="Arial"/>
              <a:buChar char="•"/>
              <a:defRPr sz="1170">
                <a:solidFill>
                  <a:srgbClr val="0000FF"/>
                </a:solidFill>
              </a:defRPr>
            </a:pPr>
            <a:endParaRPr dirty="0"/>
          </a:p>
        </p:txBody>
      </p:sp>
      <p:pic>
        <p:nvPicPr>
          <p:cNvPr id="2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621" y="2164087"/>
            <a:ext cx="749301" cy="3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"/>
          <p:cNvSpPr/>
          <p:nvPr/>
        </p:nvSpPr>
        <p:spPr>
          <a:xfrm>
            <a:off x="10913" y="12705"/>
            <a:ext cx="9122176" cy="6832601"/>
          </a:xfrm>
          <a:prstGeom prst="rect">
            <a:avLst/>
          </a:prstGeom>
          <a:solidFill>
            <a:srgbClr val="531B93"/>
          </a:solidFill>
          <a:ln w="12700">
            <a:miter lim="400000"/>
          </a:ln>
        </p:spPr>
        <p:txBody>
          <a:bodyPr lIns="45709" tIns="45709" rIns="45709" bIns="45709" anchor="ctr"/>
          <a:lstStyle/>
          <a:p>
            <a:pPr>
              <a:lnSpc>
                <a:spcPct val="100000"/>
              </a:lnSpc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8" name="Be tasmanian"/>
          <p:cNvSpPr txBox="1">
            <a:spLocks noGrp="1"/>
          </p:cNvSpPr>
          <p:nvPr>
            <p:ph type="ctrTitle"/>
          </p:nvPr>
        </p:nvSpPr>
        <p:spPr>
          <a:xfrm>
            <a:off x="685800" y="22828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CA" dirty="0" smtClean="0"/>
              <a:t>1. Brand expression and digital strategy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22748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"/>
          <p:cNvSpPr/>
          <p:nvPr/>
        </p:nvSpPr>
        <p:spPr>
          <a:xfrm>
            <a:off x="10913" y="12705"/>
            <a:ext cx="9122176" cy="6832601"/>
          </a:xfrm>
          <a:prstGeom prst="rect">
            <a:avLst/>
          </a:prstGeom>
          <a:solidFill>
            <a:srgbClr val="531B93"/>
          </a:solidFill>
          <a:ln w="12700">
            <a:miter lim="400000"/>
          </a:ln>
        </p:spPr>
        <p:txBody>
          <a:bodyPr lIns="45709" tIns="45709" rIns="45709" bIns="45709" anchor="ctr"/>
          <a:lstStyle/>
          <a:p>
            <a:pPr>
              <a:lnSpc>
                <a:spcPct val="100000"/>
              </a:lnSpc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8" name="Be tasmanian"/>
          <p:cNvSpPr txBox="1">
            <a:spLocks noGrp="1"/>
          </p:cNvSpPr>
          <p:nvPr>
            <p:ph type="ctrTitle"/>
          </p:nvPr>
        </p:nvSpPr>
        <p:spPr>
          <a:xfrm>
            <a:off x="685800" y="22828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CA" dirty="0" smtClean="0"/>
              <a:t>2. Engagement and consultation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66447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"/>
          <p:cNvSpPr/>
          <p:nvPr/>
        </p:nvSpPr>
        <p:spPr>
          <a:xfrm>
            <a:off x="10913" y="12705"/>
            <a:ext cx="9122176" cy="6832601"/>
          </a:xfrm>
          <a:prstGeom prst="rect">
            <a:avLst/>
          </a:prstGeom>
          <a:solidFill>
            <a:srgbClr val="531B93"/>
          </a:solidFill>
          <a:ln w="12700">
            <a:miter lim="400000"/>
          </a:ln>
        </p:spPr>
        <p:txBody>
          <a:bodyPr lIns="45709" tIns="45709" rIns="45709" bIns="45709" anchor="ctr"/>
          <a:lstStyle/>
          <a:p>
            <a:pPr>
              <a:lnSpc>
                <a:spcPct val="100000"/>
              </a:lnSpc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8" name="Be tasmanian"/>
          <p:cNvSpPr txBox="1">
            <a:spLocks noGrp="1"/>
          </p:cNvSpPr>
          <p:nvPr>
            <p:ph type="ctrTitle"/>
          </p:nvPr>
        </p:nvSpPr>
        <p:spPr>
          <a:xfrm>
            <a:off x="685800" y="22828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CA" dirty="0" smtClean="0"/>
              <a:t>3. research, measurement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37108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875" y="190500"/>
            <a:ext cx="13064238" cy="76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428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asmanian brand"/>
          <p:cNvSpPr txBox="1">
            <a:spLocks noGrp="1"/>
          </p:cNvSpPr>
          <p:nvPr>
            <p:ph type="title"/>
          </p:nvPr>
        </p:nvSpPr>
        <p:spPr>
          <a:xfrm>
            <a:off x="902874" y="1283814"/>
            <a:ext cx="6065241" cy="627463"/>
          </a:xfrm>
          <a:prstGeom prst="rect">
            <a:avLst/>
          </a:prstGeom>
        </p:spPr>
        <p:txBody>
          <a:bodyPr/>
          <a:lstStyle>
            <a:lvl1pPr defTabSz="425195">
              <a:defRPr sz="3534"/>
            </a:lvl1pPr>
          </a:lstStyle>
          <a:p>
            <a:r>
              <a:rPr lang="en-AU" dirty="0" smtClean="0"/>
              <a:t>More than oysters</a:t>
            </a:r>
            <a:endParaRPr dirty="0"/>
          </a:p>
        </p:txBody>
      </p:sp>
      <p:sp>
        <p:nvSpPr>
          <p:cNvPr id="190" name="Tasmania…"/>
          <p:cNvSpPr txBox="1"/>
          <p:nvPr/>
        </p:nvSpPr>
        <p:spPr>
          <a:xfrm>
            <a:off x="1244485" y="3120942"/>
            <a:ext cx="5723630" cy="2841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09" tIns="45709" rIns="45709" bIns="45709">
            <a:normAutofit/>
          </a:bodyPr>
          <a:lstStyle/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r>
              <a:rPr lang="en-CA" dirty="0" smtClean="0"/>
              <a:t>Oysters</a:t>
            </a:r>
          </a:p>
          <a:p>
            <a:pPr>
              <a:lnSpc>
                <a:spcPct val="100000"/>
              </a:lnSpc>
              <a:spcBef>
                <a:spcPts val="400"/>
              </a:spcBef>
              <a:buSzPct val="100000"/>
              <a:defRPr sz="1800">
                <a:solidFill>
                  <a:srgbClr val="0000FF"/>
                </a:solidFill>
              </a:defRPr>
            </a:pPr>
            <a:endParaRPr dirty="0"/>
          </a:p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r>
              <a:rPr lang="en-CA" dirty="0" smtClean="0"/>
              <a:t>Oysters from Tasmania</a:t>
            </a:r>
          </a:p>
          <a:p>
            <a:pPr>
              <a:lnSpc>
                <a:spcPct val="100000"/>
              </a:lnSpc>
              <a:spcBef>
                <a:spcPts val="400"/>
              </a:spcBef>
              <a:buSzPct val="100000"/>
              <a:defRPr sz="1800">
                <a:solidFill>
                  <a:srgbClr val="0000FF"/>
                </a:solidFill>
              </a:defRPr>
            </a:pPr>
            <a:endParaRPr dirty="0"/>
          </a:p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r>
              <a:rPr lang="en-CA" dirty="0" smtClean="0"/>
              <a:t>Tasmanian Oysters</a:t>
            </a:r>
          </a:p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endParaRPr lang="en-CA" dirty="0"/>
          </a:p>
          <a:p>
            <a:pPr marL="385662" indent="-385662">
              <a:lnSpc>
                <a:spcPct val="100000"/>
              </a:lnSpc>
              <a:spcBef>
                <a:spcPts val="400"/>
              </a:spcBef>
              <a:buSzPct val="100000"/>
              <a:buFont typeface="Arial"/>
              <a:buChar char="•"/>
              <a:defRPr sz="1800">
                <a:solidFill>
                  <a:srgbClr val="0000FF"/>
                </a:solidFill>
              </a:defRPr>
            </a:pPr>
            <a:r>
              <a:rPr lang="en-CA" dirty="0" smtClean="0"/>
              <a:t>Your story and the Tasmanian story</a:t>
            </a:r>
            <a:endParaRPr dirty="0"/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4621" y="2164087"/>
            <a:ext cx="749301" cy="38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77353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"/>
          <p:cNvSpPr/>
          <p:nvPr/>
        </p:nvSpPr>
        <p:spPr>
          <a:xfrm>
            <a:off x="10913" y="12705"/>
            <a:ext cx="9122176" cy="6832601"/>
          </a:xfrm>
          <a:prstGeom prst="rect">
            <a:avLst/>
          </a:prstGeom>
          <a:solidFill>
            <a:srgbClr val="531B93"/>
          </a:solidFill>
          <a:ln w="12700">
            <a:miter lim="400000"/>
          </a:ln>
        </p:spPr>
        <p:txBody>
          <a:bodyPr lIns="45709" tIns="45709" rIns="45709" bIns="45709" anchor="ctr"/>
          <a:lstStyle/>
          <a:p>
            <a:pPr>
              <a:lnSpc>
                <a:spcPct val="100000"/>
              </a:lnSpc>
              <a:defRPr sz="1800" i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98" name="Be tasmanian"/>
          <p:cNvSpPr txBox="1">
            <a:spLocks noGrp="1"/>
          </p:cNvSpPr>
          <p:nvPr>
            <p:ph type="ctrTitle"/>
          </p:nvPr>
        </p:nvSpPr>
        <p:spPr>
          <a:xfrm>
            <a:off x="685800" y="22828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CA" dirty="0" smtClean="0"/>
              <a:t>“the age of creative entrepreneurship”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86656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43pcJScrop-e1449100420302.jpg" descr="43pcJScrop-e14491004203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470413"/>
            <a:ext cx="9144000" cy="41338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1996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584" y="1668780"/>
            <a:ext cx="3991356" cy="39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1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4D4D4D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1" u="none" strike="noStrike" cap="none" spc="0" normalizeH="0" baseline="0">
            <a:ln>
              <a:noFill/>
            </a:ln>
            <a:solidFill>
              <a:srgbClr val="4D4D4D"/>
            </a:solidFill>
            <a:effectLst/>
            <a:uFillTx/>
            <a:latin typeface="Tiempos Text Regular"/>
            <a:ea typeface="Tiempos Text Regular"/>
            <a:cs typeface="Tiempos Text Regular"/>
            <a:sym typeface="Tiempos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1" u="none" strike="noStrike" cap="none" spc="0" normalizeH="0" baseline="0">
            <a:ln>
              <a:noFill/>
            </a:ln>
            <a:solidFill>
              <a:srgbClr val="4D4D4D"/>
            </a:solidFill>
            <a:effectLst/>
            <a:uFillTx/>
            <a:latin typeface="Tiempos Text Regular"/>
            <a:ea typeface="Tiempos Text Regular"/>
            <a:cs typeface="Tiempos Text Regular"/>
            <a:sym typeface="Tiempos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12640</TotalTime>
  <Words>507</Words>
  <Application>Microsoft Office PowerPoint</Application>
  <PresentationFormat>On-screen Show (4:3)</PresentationFormat>
  <Paragraphs>122</Paragraphs>
  <Slides>71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Helvetica</vt:lpstr>
      <vt:lpstr>Helvetica Neue</vt:lpstr>
      <vt:lpstr>Tiempos Text Regular</vt:lpstr>
      <vt:lpstr>Office Theme</vt:lpstr>
      <vt:lpstr>You are the tasmanian brand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cultural expression</vt:lpstr>
      <vt:lpstr>PowerPoint Presentation</vt:lpstr>
      <vt:lpstr>PowerPoint Presentation</vt:lpstr>
      <vt:lpstr>PowerPoint Presentation</vt:lpstr>
      <vt:lpstr>PowerPoint Presentation</vt:lpstr>
      <vt:lpstr>Universal synonyms of civic goodness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Seven plots</vt:lpstr>
      <vt:lpstr>Seven plots</vt:lpstr>
      <vt:lpstr>PowerPoint Presentation</vt:lpstr>
      <vt:lpstr>PowerPoint Presentation</vt:lpstr>
      <vt:lpstr>Tasmanian story work</vt:lpstr>
      <vt:lpstr>A Place brand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plot</vt:lpstr>
      <vt:lpstr>PowerPoint Presentation</vt:lpstr>
      <vt:lpstr>Seven plots</vt:lpstr>
      <vt:lpstr>Seven plots</vt:lpstr>
      <vt:lpstr>The quiet pursuit of the extraordinary </vt:lpstr>
      <vt:lpstr>Tasmanian brand</vt:lpstr>
      <vt:lpstr>PowerPoint Presentation</vt:lpstr>
      <vt:lpstr>Be tasmanian</vt:lpstr>
      <vt:lpstr>PowerPoint Presentation</vt:lpstr>
      <vt:lpstr>our clients and partners</vt:lpstr>
      <vt:lpstr>1. Brand expression and digital strategy</vt:lpstr>
      <vt:lpstr>2. Engagement and consultation</vt:lpstr>
      <vt:lpstr>3. research, measurement</vt:lpstr>
      <vt:lpstr>More than oysters</vt:lpstr>
      <vt:lpstr>“the age of creative entrepreneurship”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tasmania / tasmanian brand</dc:title>
  <dc:creator>Babiak, Todd</dc:creator>
  <cp:lastModifiedBy>Babiak, Todd</cp:lastModifiedBy>
  <cp:revision>34</cp:revision>
  <dcterms:modified xsi:type="dcterms:W3CDTF">2019-08-16T05:22:45Z</dcterms:modified>
</cp:coreProperties>
</file>