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8" r:id="rId3"/>
    <p:sldId id="257" r:id="rId4"/>
    <p:sldId id="258" r:id="rId5"/>
    <p:sldId id="271" r:id="rId6"/>
    <p:sldId id="269" r:id="rId7"/>
    <p:sldId id="259" r:id="rId8"/>
    <p:sldId id="263" r:id="rId9"/>
    <p:sldId id="272" r:id="rId10"/>
    <p:sldId id="270" r:id="rId11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Ogier" initials="EO" lastIdx="3" clrIdx="0">
    <p:extLst>
      <p:ext uri="{19B8F6BF-5375-455C-9EA6-DF929625EA0E}">
        <p15:presenceInfo xmlns:p15="http://schemas.microsoft.com/office/powerpoint/2012/main" userId="S::Emily.Ogier@utas.edu.au::f8df9994-0d43-447d-ac0d-5f77360edf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5591" autoAdjust="0"/>
  </p:normalViewPr>
  <p:slideViewPr>
    <p:cSldViewPr snapToGrid="0">
      <p:cViewPr>
        <p:scale>
          <a:sx n="50" d="100"/>
          <a:sy n="50" d="100"/>
        </p:scale>
        <p:origin x="5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164E1-547F-4F60-A0CD-573219B8820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BFC6D0F-196D-4E1E-B547-579925E3F666}">
      <dgm:prSet/>
      <dgm:spPr/>
      <dgm:t>
        <a:bodyPr/>
        <a:lstStyle/>
        <a:p>
          <a:r>
            <a:rPr lang="en-US"/>
            <a:t>Economics is more than just finance</a:t>
          </a:r>
        </a:p>
      </dgm:t>
    </dgm:pt>
    <dgm:pt modelId="{D231FC5A-76B0-4901-B58B-3EFB1B5B55FC}" type="parTrans" cxnId="{8A084FAD-B66C-42FB-B59D-48B8B43C0FD3}">
      <dgm:prSet/>
      <dgm:spPr/>
      <dgm:t>
        <a:bodyPr/>
        <a:lstStyle/>
        <a:p>
          <a:endParaRPr lang="en-US"/>
        </a:p>
      </dgm:t>
    </dgm:pt>
    <dgm:pt modelId="{16B06DC4-6391-4337-9BFB-7DF183773AE1}" type="sibTrans" cxnId="{8A084FAD-B66C-42FB-B59D-48B8B43C0FD3}">
      <dgm:prSet/>
      <dgm:spPr/>
      <dgm:t>
        <a:bodyPr/>
        <a:lstStyle/>
        <a:p>
          <a:endParaRPr lang="en-US"/>
        </a:p>
      </dgm:t>
    </dgm:pt>
    <dgm:pt modelId="{F8AC7E77-BBC5-4EAD-9C31-FE10FBED1F1D}">
      <dgm:prSet/>
      <dgm:spPr/>
      <dgm:t>
        <a:bodyPr/>
        <a:lstStyle/>
        <a:p>
          <a:r>
            <a:rPr lang="en-US" dirty="0"/>
            <a:t>Economics is about achieving collective </a:t>
          </a:r>
          <a:r>
            <a:rPr lang="en-US" dirty="0">
              <a:solidFill>
                <a:schemeClr val="tx1"/>
              </a:solidFill>
            </a:rPr>
            <a:t>benefits (including to the whole of industry)</a:t>
          </a:r>
        </a:p>
      </dgm:t>
    </dgm:pt>
    <dgm:pt modelId="{5A30D531-8C00-440F-8A67-6137062A4A22}" type="parTrans" cxnId="{4A12586D-5394-4B2D-981B-3A8D050FD55F}">
      <dgm:prSet/>
      <dgm:spPr/>
      <dgm:t>
        <a:bodyPr/>
        <a:lstStyle/>
        <a:p>
          <a:endParaRPr lang="en-US"/>
        </a:p>
      </dgm:t>
    </dgm:pt>
    <dgm:pt modelId="{46D24210-B946-4B2E-ADC6-421D35BDE4FE}" type="sibTrans" cxnId="{4A12586D-5394-4B2D-981B-3A8D050FD55F}">
      <dgm:prSet/>
      <dgm:spPr/>
      <dgm:t>
        <a:bodyPr/>
        <a:lstStyle/>
        <a:p>
          <a:endParaRPr lang="en-US"/>
        </a:p>
      </dgm:t>
    </dgm:pt>
    <dgm:pt modelId="{8AE03C64-17FB-42D0-8800-E2958113F546}">
      <dgm:prSet/>
      <dgm:spPr/>
      <dgm:t>
        <a:bodyPr/>
        <a:lstStyle/>
        <a:p>
          <a:r>
            <a:rPr lang="en-AU" dirty="0"/>
            <a:t>It considers trade-offs faced by a decision-maker for alternative practices, policies or investments</a:t>
          </a:r>
          <a:endParaRPr lang="en-US" dirty="0">
            <a:highlight>
              <a:srgbClr val="FFFF00"/>
            </a:highlight>
          </a:endParaRPr>
        </a:p>
      </dgm:t>
    </dgm:pt>
    <dgm:pt modelId="{DB2A63CE-6F30-4E35-8459-B5A20F02A118}" type="parTrans" cxnId="{D2A46FE1-0874-43D8-9C1B-F32E90B6FFD1}">
      <dgm:prSet/>
      <dgm:spPr/>
      <dgm:t>
        <a:bodyPr/>
        <a:lstStyle/>
        <a:p>
          <a:endParaRPr lang="en-US"/>
        </a:p>
      </dgm:t>
    </dgm:pt>
    <dgm:pt modelId="{6B426656-4996-429B-9878-255736BAC71D}" type="sibTrans" cxnId="{D2A46FE1-0874-43D8-9C1B-F32E90B6FFD1}">
      <dgm:prSet/>
      <dgm:spPr/>
      <dgm:t>
        <a:bodyPr/>
        <a:lstStyle/>
        <a:p>
          <a:endParaRPr lang="en-US"/>
        </a:p>
      </dgm:t>
    </dgm:pt>
    <dgm:pt modelId="{54B363B2-190C-4FA4-B5B8-A70ABA7EE02B}">
      <dgm:prSet/>
      <dgm:spPr/>
      <dgm:t>
        <a:bodyPr/>
        <a:lstStyle/>
        <a:p>
          <a:r>
            <a:rPr lang="en-US" dirty="0"/>
            <a:t>It is about making (informed) decisions</a:t>
          </a:r>
        </a:p>
      </dgm:t>
    </dgm:pt>
    <dgm:pt modelId="{08297B55-26A3-4519-8ACD-3AB87E9D4EF6}" type="parTrans" cxnId="{CF06EB89-D75D-4186-B374-80EA9276A05E}">
      <dgm:prSet/>
      <dgm:spPr/>
      <dgm:t>
        <a:bodyPr/>
        <a:lstStyle/>
        <a:p>
          <a:endParaRPr lang="en-US"/>
        </a:p>
      </dgm:t>
    </dgm:pt>
    <dgm:pt modelId="{4340C40D-2C19-4F6C-8E2F-970F34C89A44}" type="sibTrans" cxnId="{CF06EB89-D75D-4186-B374-80EA9276A05E}">
      <dgm:prSet/>
      <dgm:spPr/>
      <dgm:t>
        <a:bodyPr/>
        <a:lstStyle/>
        <a:p>
          <a:endParaRPr lang="en-US"/>
        </a:p>
      </dgm:t>
    </dgm:pt>
    <dgm:pt modelId="{596C8CA5-B17F-4F18-9B6C-6FEEBD9E3F53}" type="pres">
      <dgm:prSet presAssocID="{2B1164E1-547F-4F60-A0CD-573219B8820A}" presName="root" presStyleCnt="0">
        <dgm:presLayoutVars>
          <dgm:dir/>
          <dgm:resizeHandles val="exact"/>
        </dgm:presLayoutVars>
      </dgm:prSet>
      <dgm:spPr/>
    </dgm:pt>
    <dgm:pt modelId="{B7076B99-5253-4035-90DA-8A9770D89D84}" type="pres">
      <dgm:prSet presAssocID="{2B1164E1-547F-4F60-A0CD-573219B8820A}" presName="container" presStyleCnt="0">
        <dgm:presLayoutVars>
          <dgm:dir/>
          <dgm:resizeHandles val="exact"/>
        </dgm:presLayoutVars>
      </dgm:prSet>
      <dgm:spPr/>
    </dgm:pt>
    <dgm:pt modelId="{9669D7C0-9AE8-4257-AFAC-A21262724BE6}" type="pres">
      <dgm:prSet presAssocID="{5BFC6D0F-196D-4E1E-B547-579925E3F666}" presName="compNode" presStyleCnt="0"/>
      <dgm:spPr/>
    </dgm:pt>
    <dgm:pt modelId="{74EEB15A-B168-49B6-B08E-645BE4E5977E}" type="pres">
      <dgm:prSet presAssocID="{5BFC6D0F-196D-4E1E-B547-579925E3F666}" presName="iconBgRect" presStyleLbl="bgShp" presStyleIdx="0" presStyleCnt="4"/>
      <dgm:spPr/>
    </dgm:pt>
    <dgm:pt modelId="{68F9FDB4-8475-450B-9687-2D9C2B0703B6}" type="pres">
      <dgm:prSet presAssocID="{5BFC6D0F-196D-4E1E-B547-579925E3F66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0E6D748A-BF82-4F79-BA5A-F8416E55E1C6}" type="pres">
      <dgm:prSet presAssocID="{5BFC6D0F-196D-4E1E-B547-579925E3F666}" presName="spaceRect" presStyleCnt="0"/>
      <dgm:spPr/>
    </dgm:pt>
    <dgm:pt modelId="{78BB9F43-CF3D-4D26-9FD3-CA0DBC5ADBCE}" type="pres">
      <dgm:prSet presAssocID="{5BFC6D0F-196D-4E1E-B547-579925E3F666}" presName="textRect" presStyleLbl="revTx" presStyleIdx="0" presStyleCnt="4">
        <dgm:presLayoutVars>
          <dgm:chMax val="1"/>
          <dgm:chPref val="1"/>
        </dgm:presLayoutVars>
      </dgm:prSet>
      <dgm:spPr/>
    </dgm:pt>
    <dgm:pt modelId="{081CC15C-A686-4160-85BB-A3EF9601F9BA}" type="pres">
      <dgm:prSet presAssocID="{16B06DC4-6391-4337-9BFB-7DF183773AE1}" presName="sibTrans" presStyleLbl="sibTrans2D1" presStyleIdx="0" presStyleCnt="0"/>
      <dgm:spPr/>
    </dgm:pt>
    <dgm:pt modelId="{2952F9A1-DF86-40D0-90EB-A553C00F4FC2}" type="pres">
      <dgm:prSet presAssocID="{F8AC7E77-BBC5-4EAD-9C31-FE10FBED1F1D}" presName="compNode" presStyleCnt="0"/>
      <dgm:spPr/>
    </dgm:pt>
    <dgm:pt modelId="{E91F5839-325B-41EC-888B-0CAA0D88B3A3}" type="pres">
      <dgm:prSet presAssocID="{F8AC7E77-BBC5-4EAD-9C31-FE10FBED1F1D}" presName="iconBgRect" presStyleLbl="bgShp" presStyleIdx="1" presStyleCnt="4"/>
      <dgm:spPr/>
    </dgm:pt>
    <dgm:pt modelId="{6B314AFE-86F6-4130-BF15-A22ACC019AC7}" type="pres">
      <dgm:prSet presAssocID="{F8AC7E77-BBC5-4EAD-9C31-FE10FBED1F1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486C384F-EAF5-41E5-9606-AAD75256559E}" type="pres">
      <dgm:prSet presAssocID="{F8AC7E77-BBC5-4EAD-9C31-FE10FBED1F1D}" presName="spaceRect" presStyleCnt="0"/>
      <dgm:spPr/>
    </dgm:pt>
    <dgm:pt modelId="{8B46FD5D-536D-42D6-A38E-E34DBCF10057}" type="pres">
      <dgm:prSet presAssocID="{F8AC7E77-BBC5-4EAD-9C31-FE10FBED1F1D}" presName="textRect" presStyleLbl="revTx" presStyleIdx="1" presStyleCnt="4">
        <dgm:presLayoutVars>
          <dgm:chMax val="1"/>
          <dgm:chPref val="1"/>
        </dgm:presLayoutVars>
      </dgm:prSet>
      <dgm:spPr/>
    </dgm:pt>
    <dgm:pt modelId="{226CFA15-8291-4C16-85A1-97910B21E668}" type="pres">
      <dgm:prSet presAssocID="{46D24210-B946-4B2E-ADC6-421D35BDE4FE}" presName="sibTrans" presStyleLbl="sibTrans2D1" presStyleIdx="0" presStyleCnt="0"/>
      <dgm:spPr/>
    </dgm:pt>
    <dgm:pt modelId="{2B300FAA-A27D-4AAB-B136-AAF44B2163AC}" type="pres">
      <dgm:prSet presAssocID="{8AE03C64-17FB-42D0-8800-E2958113F546}" presName="compNode" presStyleCnt="0"/>
      <dgm:spPr/>
    </dgm:pt>
    <dgm:pt modelId="{E90D9564-83C8-49C2-B062-DC1CEC27989D}" type="pres">
      <dgm:prSet presAssocID="{8AE03C64-17FB-42D0-8800-E2958113F546}" presName="iconBgRect" presStyleLbl="bgShp" presStyleIdx="2" presStyleCnt="4"/>
      <dgm:spPr/>
    </dgm:pt>
    <dgm:pt modelId="{7631A543-C0C0-4C14-B2BD-13E25E94B0A2}" type="pres">
      <dgm:prSet presAssocID="{8AE03C64-17FB-42D0-8800-E2958113F54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01F3A7B2-3222-476B-BC1F-F716F0A353CB}" type="pres">
      <dgm:prSet presAssocID="{8AE03C64-17FB-42D0-8800-E2958113F546}" presName="spaceRect" presStyleCnt="0"/>
      <dgm:spPr/>
    </dgm:pt>
    <dgm:pt modelId="{CCA3AA47-0A88-429B-A064-F82D4E1C98A6}" type="pres">
      <dgm:prSet presAssocID="{8AE03C64-17FB-42D0-8800-E2958113F546}" presName="textRect" presStyleLbl="revTx" presStyleIdx="2" presStyleCnt="4">
        <dgm:presLayoutVars>
          <dgm:chMax val="1"/>
          <dgm:chPref val="1"/>
        </dgm:presLayoutVars>
      </dgm:prSet>
      <dgm:spPr/>
    </dgm:pt>
    <dgm:pt modelId="{F0D3AFBA-7755-4A1B-83D9-C1A93454B27C}" type="pres">
      <dgm:prSet presAssocID="{6B426656-4996-429B-9878-255736BAC71D}" presName="sibTrans" presStyleLbl="sibTrans2D1" presStyleIdx="0" presStyleCnt="0"/>
      <dgm:spPr/>
    </dgm:pt>
    <dgm:pt modelId="{CDD8DB7E-7C58-4239-9E4F-13B25BA20114}" type="pres">
      <dgm:prSet presAssocID="{54B363B2-190C-4FA4-B5B8-A70ABA7EE02B}" presName="compNode" presStyleCnt="0"/>
      <dgm:spPr/>
    </dgm:pt>
    <dgm:pt modelId="{49AFD347-717C-4575-B224-8842D1E36125}" type="pres">
      <dgm:prSet presAssocID="{54B363B2-190C-4FA4-B5B8-A70ABA7EE02B}" presName="iconBgRect" presStyleLbl="bgShp" presStyleIdx="3" presStyleCnt="4"/>
      <dgm:spPr/>
    </dgm:pt>
    <dgm:pt modelId="{5E7D9316-FBF5-473D-A04E-6F1FE903AD65}" type="pres">
      <dgm:prSet presAssocID="{54B363B2-190C-4FA4-B5B8-A70ABA7EE02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A34D161-0406-49F2-B6CB-84209B2FB41F}" type="pres">
      <dgm:prSet presAssocID="{54B363B2-190C-4FA4-B5B8-A70ABA7EE02B}" presName="spaceRect" presStyleCnt="0"/>
      <dgm:spPr/>
    </dgm:pt>
    <dgm:pt modelId="{3B46B115-C4A2-4513-972E-CFBF2E303959}" type="pres">
      <dgm:prSet presAssocID="{54B363B2-190C-4FA4-B5B8-A70ABA7EE02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B788723-782D-4A7C-BB80-3E11BF26EE4F}" type="presOf" srcId="{6B426656-4996-429B-9878-255736BAC71D}" destId="{F0D3AFBA-7755-4A1B-83D9-C1A93454B27C}" srcOrd="0" destOrd="0" presId="urn:microsoft.com/office/officeart/2018/2/layout/IconCircleList"/>
    <dgm:cxn modelId="{B3CF2E2C-A2E4-4180-AF7E-24DCF6E1CD04}" type="presOf" srcId="{5BFC6D0F-196D-4E1E-B547-579925E3F666}" destId="{78BB9F43-CF3D-4D26-9FD3-CA0DBC5ADBCE}" srcOrd="0" destOrd="0" presId="urn:microsoft.com/office/officeart/2018/2/layout/IconCircleList"/>
    <dgm:cxn modelId="{DC5CD664-D64C-4E3C-AA3A-2872FC1551A8}" type="presOf" srcId="{2B1164E1-547F-4F60-A0CD-573219B8820A}" destId="{596C8CA5-B17F-4F18-9B6C-6FEEBD9E3F53}" srcOrd="0" destOrd="0" presId="urn:microsoft.com/office/officeart/2018/2/layout/IconCircleList"/>
    <dgm:cxn modelId="{4A12586D-5394-4B2D-981B-3A8D050FD55F}" srcId="{2B1164E1-547F-4F60-A0CD-573219B8820A}" destId="{F8AC7E77-BBC5-4EAD-9C31-FE10FBED1F1D}" srcOrd="1" destOrd="0" parTransId="{5A30D531-8C00-440F-8A67-6137062A4A22}" sibTransId="{46D24210-B946-4B2E-ADC6-421D35BDE4FE}"/>
    <dgm:cxn modelId="{EDCA6E81-A78B-4AED-BF9B-EB66F00D20DE}" type="presOf" srcId="{8AE03C64-17FB-42D0-8800-E2958113F546}" destId="{CCA3AA47-0A88-429B-A064-F82D4E1C98A6}" srcOrd="0" destOrd="0" presId="urn:microsoft.com/office/officeart/2018/2/layout/IconCircleList"/>
    <dgm:cxn modelId="{CF06EB89-D75D-4186-B374-80EA9276A05E}" srcId="{2B1164E1-547F-4F60-A0CD-573219B8820A}" destId="{54B363B2-190C-4FA4-B5B8-A70ABA7EE02B}" srcOrd="3" destOrd="0" parTransId="{08297B55-26A3-4519-8ACD-3AB87E9D4EF6}" sibTransId="{4340C40D-2C19-4F6C-8E2F-970F34C89A44}"/>
    <dgm:cxn modelId="{8A084FAD-B66C-42FB-B59D-48B8B43C0FD3}" srcId="{2B1164E1-547F-4F60-A0CD-573219B8820A}" destId="{5BFC6D0F-196D-4E1E-B547-579925E3F666}" srcOrd="0" destOrd="0" parTransId="{D231FC5A-76B0-4901-B58B-3EFB1B5B55FC}" sibTransId="{16B06DC4-6391-4337-9BFB-7DF183773AE1}"/>
    <dgm:cxn modelId="{D21E44B6-1805-4A90-9CB6-3508042F2A9E}" type="presOf" srcId="{46D24210-B946-4B2E-ADC6-421D35BDE4FE}" destId="{226CFA15-8291-4C16-85A1-97910B21E668}" srcOrd="0" destOrd="0" presId="urn:microsoft.com/office/officeart/2018/2/layout/IconCircleList"/>
    <dgm:cxn modelId="{C057B6CD-FE48-43A7-996E-7122CAAA0D56}" type="presOf" srcId="{F8AC7E77-BBC5-4EAD-9C31-FE10FBED1F1D}" destId="{8B46FD5D-536D-42D6-A38E-E34DBCF10057}" srcOrd="0" destOrd="0" presId="urn:microsoft.com/office/officeart/2018/2/layout/IconCircleList"/>
    <dgm:cxn modelId="{7ED5EAD3-736C-4E63-9636-451F852EFE46}" type="presOf" srcId="{16B06DC4-6391-4337-9BFB-7DF183773AE1}" destId="{081CC15C-A686-4160-85BB-A3EF9601F9BA}" srcOrd="0" destOrd="0" presId="urn:microsoft.com/office/officeart/2018/2/layout/IconCircleList"/>
    <dgm:cxn modelId="{D2A46FE1-0874-43D8-9C1B-F32E90B6FFD1}" srcId="{2B1164E1-547F-4F60-A0CD-573219B8820A}" destId="{8AE03C64-17FB-42D0-8800-E2958113F546}" srcOrd="2" destOrd="0" parTransId="{DB2A63CE-6F30-4E35-8459-B5A20F02A118}" sibTransId="{6B426656-4996-429B-9878-255736BAC71D}"/>
    <dgm:cxn modelId="{2656FFE7-D320-4F85-8E73-BC36A1D4D732}" type="presOf" srcId="{54B363B2-190C-4FA4-B5B8-A70ABA7EE02B}" destId="{3B46B115-C4A2-4513-972E-CFBF2E303959}" srcOrd="0" destOrd="0" presId="urn:microsoft.com/office/officeart/2018/2/layout/IconCircleList"/>
    <dgm:cxn modelId="{9F258927-E378-44B2-A054-2F5B91CF31BE}" type="presParOf" srcId="{596C8CA5-B17F-4F18-9B6C-6FEEBD9E3F53}" destId="{B7076B99-5253-4035-90DA-8A9770D89D84}" srcOrd="0" destOrd="0" presId="urn:microsoft.com/office/officeart/2018/2/layout/IconCircleList"/>
    <dgm:cxn modelId="{753C4C11-4058-490E-8A90-B8FE606F36F2}" type="presParOf" srcId="{B7076B99-5253-4035-90DA-8A9770D89D84}" destId="{9669D7C0-9AE8-4257-AFAC-A21262724BE6}" srcOrd="0" destOrd="0" presId="urn:microsoft.com/office/officeart/2018/2/layout/IconCircleList"/>
    <dgm:cxn modelId="{9BE1CC55-7E08-4B36-A10C-402117B0ED55}" type="presParOf" srcId="{9669D7C0-9AE8-4257-AFAC-A21262724BE6}" destId="{74EEB15A-B168-49B6-B08E-645BE4E5977E}" srcOrd="0" destOrd="0" presId="urn:microsoft.com/office/officeart/2018/2/layout/IconCircleList"/>
    <dgm:cxn modelId="{DD7E3614-6E6F-4684-90F7-9C5FE8442592}" type="presParOf" srcId="{9669D7C0-9AE8-4257-AFAC-A21262724BE6}" destId="{68F9FDB4-8475-450B-9687-2D9C2B0703B6}" srcOrd="1" destOrd="0" presId="urn:microsoft.com/office/officeart/2018/2/layout/IconCircleList"/>
    <dgm:cxn modelId="{DBD548C3-DC63-4CE4-8414-25B7C89E6B0F}" type="presParOf" srcId="{9669D7C0-9AE8-4257-AFAC-A21262724BE6}" destId="{0E6D748A-BF82-4F79-BA5A-F8416E55E1C6}" srcOrd="2" destOrd="0" presId="urn:microsoft.com/office/officeart/2018/2/layout/IconCircleList"/>
    <dgm:cxn modelId="{9B08F03F-DC9A-440A-B4FE-60F68F365F38}" type="presParOf" srcId="{9669D7C0-9AE8-4257-AFAC-A21262724BE6}" destId="{78BB9F43-CF3D-4D26-9FD3-CA0DBC5ADBCE}" srcOrd="3" destOrd="0" presId="urn:microsoft.com/office/officeart/2018/2/layout/IconCircleList"/>
    <dgm:cxn modelId="{A6B58445-C624-4328-9F6B-6EA4AAE20051}" type="presParOf" srcId="{B7076B99-5253-4035-90DA-8A9770D89D84}" destId="{081CC15C-A686-4160-85BB-A3EF9601F9BA}" srcOrd="1" destOrd="0" presId="urn:microsoft.com/office/officeart/2018/2/layout/IconCircleList"/>
    <dgm:cxn modelId="{621D767C-0455-4C0B-8E4A-C3B40914FB5B}" type="presParOf" srcId="{B7076B99-5253-4035-90DA-8A9770D89D84}" destId="{2952F9A1-DF86-40D0-90EB-A553C00F4FC2}" srcOrd="2" destOrd="0" presId="urn:microsoft.com/office/officeart/2018/2/layout/IconCircleList"/>
    <dgm:cxn modelId="{9795263A-46EE-44C3-8BDC-DBB09969C4FC}" type="presParOf" srcId="{2952F9A1-DF86-40D0-90EB-A553C00F4FC2}" destId="{E91F5839-325B-41EC-888B-0CAA0D88B3A3}" srcOrd="0" destOrd="0" presId="urn:microsoft.com/office/officeart/2018/2/layout/IconCircleList"/>
    <dgm:cxn modelId="{8B98F78D-5C1F-4D81-A278-C0E83839A87C}" type="presParOf" srcId="{2952F9A1-DF86-40D0-90EB-A553C00F4FC2}" destId="{6B314AFE-86F6-4130-BF15-A22ACC019AC7}" srcOrd="1" destOrd="0" presId="urn:microsoft.com/office/officeart/2018/2/layout/IconCircleList"/>
    <dgm:cxn modelId="{EDEF1169-69C6-4028-91AE-F8399789DEFE}" type="presParOf" srcId="{2952F9A1-DF86-40D0-90EB-A553C00F4FC2}" destId="{486C384F-EAF5-41E5-9606-AAD75256559E}" srcOrd="2" destOrd="0" presId="urn:microsoft.com/office/officeart/2018/2/layout/IconCircleList"/>
    <dgm:cxn modelId="{CEDC424E-DDB7-4658-990D-4023E031012C}" type="presParOf" srcId="{2952F9A1-DF86-40D0-90EB-A553C00F4FC2}" destId="{8B46FD5D-536D-42D6-A38E-E34DBCF10057}" srcOrd="3" destOrd="0" presId="urn:microsoft.com/office/officeart/2018/2/layout/IconCircleList"/>
    <dgm:cxn modelId="{2FD2F7B4-B484-4C0F-AE77-67FBAF43A7E2}" type="presParOf" srcId="{B7076B99-5253-4035-90DA-8A9770D89D84}" destId="{226CFA15-8291-4C16-85A1-97910B21E668}" srcOrd="3" destOrd="0" presId="urn:microsoft.com/office/officeart/2018/2/layout/IconCircleList"/>
    <dgm:cxn modelId="{B6377C7A-C964-4DC1-BDC0-127AEB6086CE}" type="presParOf" srcId="{B7076B99-5253-4035-90DA-8A9770D89D84}" destId="{2B300FAA-A27D-4AAB-B136-AAF44B2163AC}" srcOrd="4" destOrd="0" presId="urn:microsoft.com/office/officeart/2018/2/layout/IconCircleList"/>
    <dgm:cxn modelId="{B59B9350-A71A-4054-8AB4-C76E7D8FAC37}" type="presParOf" srcId="{2B300FAA-A27D-4AAB-B136-AAF44B2163AC}" destId="{E90D9564-83C8-49C2-B062-DC1CEC27989D}" srcOrd="0" destOrd="0" presId="urn:microsoft.com/office/officeart/2018/2/layout/IconCircleList"/>
    <dgm:cxn modelId="{ECACE0BC-83BC-4DA1-ACC6-64E406FD160A}" type="presParOf" srcId="{2B300FAA-A27D-4AAB-B136-AAF44B2163AC}" destId="{7631A543-C0C0-4C14-B2BD-13E25E94B0A2}" srcOrd="1" destOrd="0" presId="urn:microsoft.com/office/officeart/2018/2/layout/IconCircleList"/>
    <dgm:cxn modelId="{6B70E486-9A9F-4D4E-B17A-4DAEDB8B89FB}" type="presParOf" srcId="{2B300FAA-A27D-4AAB-B136-AAF44B2163AC}" destId="{01F3A7B2-3222-476B-BC1F-F716F0A353CB}" srcOrd="2" destOrd="0" presId="urn:microsoft.com/office/officeart/2018/2/layout/IconCircleList"/>
    <dgm:cxn modelId="{9A68BC4C-C0B6-4485-BC99-6E5474E30D21}" type="presParOf" srcId="{2B300FAA-A27D-4AAB-B136-AAF44B2163AC}" destId="{CCA3AA47-0A88-429B-A064-F82D4E1C98A6}" srcOrd="3" destOrd="0" presId="urn:microsoft.com/office/officeart/2018/2/layout/IconCircleList"/>
    <dgm:cxn modelId="{120AB299-8CAE-42AC-B7BF-E3F8C103291D}" type="presParOf" srcId="{B7076B99-5253-4035-90DA-8A9770D89D84}" destId="{F0D3AFBA-7755-4A1B-83D9-C1A93454B27C}" srcOrd="5" destOrd="0" presId="urn:microsoft.com/office/officeart/2018/2/layout/IconCircleList"/>
    <dgm:cxn modelId="{C0988B0F-4E00-4D06-8AC5-C6284714BE3F}" type="presParOf" srcId="{B7076B99-5253-4035-90DA-8A9770D89D84}" destId="{CDD8DB7E-7C58-4239-9E4F-13B25BA20114}" srcOrd="6" destOrd="0" presId="urn:microsoft.com/office/officeart/2018/2/layout/IconCircleList"/>
    <dgm:cxn modelId="{5131CEA4-5548-49E3-9FD2-D31947CBC2D3}" type="presParOf" srcId="{CDD8DB7E-7C58-4239-9E4F-13B25BA20114}" destId="{49AFD347-717C-4575-B224-8842D1E36125}" srcOrd="0" destOrd="0" presId="urn:microsoft.com/office/officeart/2018/2/layout/IconCircleList"/>
    <dgm:cxn modelId="{370207F7-72CA-49CB-9198-4A10EE2DE80C}" type="presParOf" srcId="{CDD8DB7E-7C58-4239-9E4F-13B25BA20114}" destId="{5E7D9316-FBF5-473D-A04E-6F1FE903AD65}" srcOrd="1" destOrd="0" presId="urn:microsoft.com/office/officeart/2018/2/layout/IconCircleList"/>
    <dgm:cxn modelId="{29E8A80D-1DFB-4B83-A80D-A3FA64C82809}" type="presParOf" srcId="{CDD8DB7E-7C58-4239-9E4F-13B25BA20114}" destId="{4A34D161-0406-49F2-B6CB-84209B2FB41F}" srcOrd="2" destOrd="0" presId="urn:microsoft.com/office/officeart/2018/2/layout/IconCircleList"/>
    <dgm:cxn modelId="{4699240F-FCE8-4F73-B961-8A37F745C94F}" type="presParOf" srcId="{CDD8DB7E-7C58-4239-9E4F-13B25BA20114}" destId="{3B46B115-C4A2-4513-972E-CFBF2E30395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EB15A-B168-49B6-B08E-645BE4E5977E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9FDB4-8475-450B-9687-2D9C2B0703B6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B9F43-CF3D-4D26-9FD3-CA0DBC5ADBCE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Economics is more than just finance</a:t>
          </a:r>
        </a:p>
      </dsp:txBody>
      <dsp:txXfrm>
        <a:off x="1834517" y="469890"/>
        <a:ext cx="3148942" cy="1335915"/>
      </dsp:txXfrm>
    </dsp:sp>
    <dsp:sp modelId="{E91F5839-325B-41EC-888B-0CAA0D88B3A3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14AFE-86F6-4130-BF15-A22ACC019AC7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6FD5D-536D-42D6-A38E-E34DBCF10057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Economics is about achieving collective </a:t>
          </a:r>
          <a:r>
            <a:rPr lang="en-US" sz="2300" kern="1200" dirty="0">
              <a:solidFill>
                <a:schemeClr val="tx1"/>
              </a:solidFill>
            </a:rPr>
            <a:t>benefits (including to the whole of industry)</a:t>
          </a:r>
        </a:p>
      </dsp:txBody>
      <dsp:txXfrm>
        <a:off x="7154322" y="469890"/>
        <a:ext cx="3148942" cy="1335915"/>
      </dsp:txXfrm>
    </dsp:sp>
    <dsp:sp modelId="{E90D9564-83C8-49C2-B062-DC1CEC27989D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1A543-C0C0-4C14-B2BD-13E25E94B0A2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3AA47-0A88-429B-A064-F82D4E1C98A6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It considers trade-offs faced by a decision-maker for alternative practices, policies or investments</a:t>
          </a:r>
          <a:endParaRPr lang="en-US" sz="2300" kern="1200" dirty="0">
            <a:highlight>
              <a:srgbClr val="FFFF00"/>
            </a:highlight>
          </a:endParaRPr>
        </a:p>
      </dsp:txBody>
      <dsp:txXfrm>
        <a:off x="1834517" y="2545532"/>
        <a:ext cx="3148942" cy="1335915"/>
      </dsp:txXfrm>
    </dsp:sp>
    <dsp:sp modelId="{49AFD347-717C-4575-B224-8842D1E36125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D9316-FBF5-473D-A04E-6F1FE903AD65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6B115-C4A2-4513-972E-CFBF2E303959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It is about making (informed) decisions</a:t>
          </a:r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55680B00-B88E-4E64-82A8-53B08B589621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5F096864-6117-45B4-820B-7255A477A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688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96864-6117-45B4-820B-7255A477A69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599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96864-6117-45B4-820B-7255A477A69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21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0285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96864-6117-45B4-820B-7255A477A69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97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96864-6117-45B4-820B-7255A477A69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521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96864-6117-45B4-820B-7255A477A69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776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96864-6117-45B4-820B-7255A477A69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16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96864-6117-45B4-820B-7255A477A69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835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96864-6117-45B4-820B-7255A477A69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330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96864-6117-45B4-820B-7255A477A69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888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96864-6117-45B4-820B-7255A477A69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914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7FE0-03B1-40F7-A966-0D207A27A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34597-53B3-4EF1-B01D-FA75F9F88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0887-3448-4B76-B09E-66D732D8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F8D0-5163-4EEF-AE43-457102645BB3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CAFF0-3683-49C6-9E06-2D2EC243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3BD37-CB7A-4E23-BCFB-4449F144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DB8A-CDFF-4CAF-AA49-6DF1F5B95C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119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CEC5-DD99-4C47-A614-7ACE8FCE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6D024-9BF1-4DFC-B70F-D69A3DF55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F9F53-7161-48C9-A60D-F17BFE4B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F8D0-5163-4EEF-AE43-457102645BB3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8C1C-E666-489B-BF23-EF53FCEC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AA383-5D43-4D00-8F9C-D97719D9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DB8A-CDFF-4CAF-AA49-6DF1F5B95C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11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1331A4-6261-4075-B448-02D64E687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33C68-DA46-41B0-BDF5-43D0BC194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1912-EA46-4668-8B1B-4232372C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F8D0-5163-4EEF-AE43-457102645BB3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FF695-0908-477F-A37F-D41B9D0C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BED77-772E-49C0-B48B-DC7DBBA7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DB8A-CDFF-4CAF-AA49-6DF1F5B95C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185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4A5B-EAED-46DC-9144-19C7E252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3C6A6-479E-4376-91F7-2B9BFE766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D4147-28B2-415E-A067-E9E71A14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F8D0-5163-4EEF-AE43-457102645BB3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5291-BDF8-4C78-8EBD-DBEA6E6A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B5863-6FE3-43BA-AF6B-CE8BA021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DB8A-CDFF-4CAF-AA49-6DF1F5B95C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876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EACD-322F-4B87-B2CC-99393EB1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F7714-679F-46D9-A1DF-B437E4D1B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A58D7-6F60-4CC6-B81D-F28A7D710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F8D0-5163-4EEF-AE43-457102645BB3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252A8-D15C-4234-A77C-D2CC665A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32613-51B8-4693-8FB3-EA35CB4B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DB8A-CDFF-4CAF-AA49-6DF1F5B95C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47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D7BE-EEB2-4DC4-8EA3-1A40732A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8B808-A68A-4AA1-878B-725F1B6C0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D991A-13D1-40F5-A59B-B12DC2735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D3C67-A82D-4B85-8C21-329AEA8D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F8D0-5163-4EEF-AE43-457102645BB3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5CA39-3087-4669-B919-372431D28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A4E93-1653-4A58-8524-DAB9C492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DB8A-CDFF-4CAF-AA49-6DF1F5B95C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46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7DA1-747A-4DAB-B3AA-F150B555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63BAB-517F-422A-BB1F-1F1C6A21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79600-EEA7-48F8-BF29-902177917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64EFF-73ED-498E-B956-92085ED29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1DA85-0E08-40AE-B475-BA1447875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E119A-170A-44C5-BAD3-84DA04BE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F8D0-5163-4EEF-AE43-457102645BB3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2423BA-A1B6-4565-85D2-DC26E49A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C11BB-C961-4C3B-A375-BA9AA27B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DB8A-CDFF-4CAF-AA49-6DF1F5B95C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478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DCC3-79E0-448B-BBB8-280F7FC0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04200-9485-404E-BAA1-585C97FA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F8D0-5163-4EEF-AE43-457102645BB3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FAFB3-92C7-463B-8B2D-68515F01A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F4F17-94CD-48C8-8BD3-6F13D8D6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DB8A-CDFF-4CAF-AA49-6DF1F5B95C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050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11D324-29BA-4ADE-991A-A1AB298F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F8D0-5163-4EEF-AE43-457102645BB3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A9E97-E1B1-4519-8AD7-10F37071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C85D8-EAB9-4F49-B67B-82895A8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DB8A-CDFF-4CAF-AA49-6DF1F5B95C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50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9C28-9DFE-4380-A6F6-37B9BAF8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620C7-7816-4D76-B718-6ED407281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58972-C6CD-4E6D-AD10-FD4D7E2E9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F8A10-4789-4B2B-BBC0-1D08E909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F8D0-5163-4EEF-AE43-457102645BB3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0A9D0-0126-4754-B3A9-51FE1FB2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C7A9C-CA83-4F6F-8D5B-59868518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DB8A-CDFF-4CAF-AA49-6DF1F5B95C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45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27421-89D2-428F-B1AA-E362CD2C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258AF9-D5A0-4F9F-B08D-8ED2FDE04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0717B-7501-4B44-B6A9-3F939CDAE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D1D9F-5C4A-4CB5-B53D-839EE0DF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F8D0-5163-4EEF-AE43-457102645BB3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A7E16-EE21-4217-95FA-DC317E13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87536-1FE6-43EC-A490-0B6678D7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DB8A-CDFF-4CAF-AA49-6DF1F5B95C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987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2FEC45-CB1C-4A56-A8AF-CE43BEC7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50822-BA24-4999-834E-D162ECE5E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C02F0-A4E7-4352-95DC-E2A152683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8F8D0-5163-4EEF-AE43-457102645BB3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E859-1D3F-47E4-A323-19CF04834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4A-533D-404E-ACDE-8B9A23901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8DB8A-CDFF-4CAF-AA49-6DF1F5B95C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678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ven.rust@utas.edu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E4F9-3DFB-4115-B3E8-464B301D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539886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Marine Resource Economics</a:t>
            </a:r>
            <a:endParaRPr lang="en-US" sz="27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Image result for steven rust phd">
            <a:extLst>
              <a:ext uri="{FF2B5EF4-FFF2-40B4-BE49-F238E27FC236}">
                <a16:creationId xmlns:a16="http://schemas.microsoft.com/office/drawing/2014/main" id="{41232333-BBA2-48C0-9B2A-F8203D01DD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r="6205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nstitute for Marine and Antarctic Studies">
            <a:extLst>
              <a:ext uri="{FF2B5EF4-FFF2-40B4-BE49-F238E27FC236}">
                <a16:creationId xmlns:a16="http://schemas.microsoft.com/office/drawing/2014/main" id="{36C84BCE-7374-4405-8803-2BD9BCAE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35" y="5798368"/>
            <a:ext cx="3037205" cy="71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FA34FE-0364-4300-B5D2-91A1BB05B582}"/>
              </a:ext>
            </a:extLst>
          </p:cNvPr>
          <p:cNvSpPr txBox="1"/>
          <p:nvPr/>
        </p:nvSpPr>
        <p:spPr>
          <a:xfrm>
            <a:off x="6746628" y="3690354"/>
            <a:ext cx="4754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Steven Rust</a:t>
            </a:r>
          </a:p>
          <a:p>
            <a:br>
              <a:rPr lang="en-US" sz="2400" dirty="0"/>
            </a:br>
            <a:r>
              <a:rPr lang="en-US" sz="2400" dirty="0"/>
              <a:t>Institute for Marines and Antarctic Studies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494172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E603AD-727E-4702-8B6A-1215F1FB8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2868" r="2" b="2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F296940-696A-40F4-B24D-859846BA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272" y="3992591"/>
            <a:ext cx="480026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Discussion and questions</a:t>
            </a:r>
          </a:p>
        </p:txBody>
      </p:sp>
    </p:spTree>
    <p:extLst>
      <p:ext uri="{BB962C8B-B14F-4D97-AF65-F5344CB8AC3E}">
        <p14:creationId xmlns:p14="http://schemas.microsoft.com/office/powerpoint/2010/main" val="428645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6191-82DF-431E-9C5E-5A8C3FFD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sz="3700" dirty="0"/>
              <a:t>Some of my past projects</a:t>
            </a:r>
            <a:endParaRPr lang="en-AU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68338-5BAF-418A-92DD-CEEB8E9F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Economic valuation of recreational fishing in Tasmania</a:t>
            </a:r>
          </a:p>
          <a:p>
            <a:r>
              <a:rPr lang="en-US" sz="1800" dirty="0"/>
              <a:t>Capacity and efficiency analysis of the Tasmanian rock lobster fishing fleet</a:t>
            </a:r>
          </a:p>
          <a:p>
            <a:r>
              <a:rPr lang="en-US" sz="1800" dirty="0"/>
              <a:t>Cost-effectiveness of strategies to eliminate the Spiny Sea Urchin on Tasmania’s east coast</a:t>
            </a:r>
          </a:p>
          <a:p>
            <a:r>
              <a:rPr lang="en-US" sz="1800" dirty="0"/>
              <a:t>Viability of precision agriculture in nutrient application on sugarcane farms in Mackay</a:t>
            </a:r>
          </a:p>
          <a:p>
            <a:r>
              <a:rPr lang="en-US" sz="1800" dirty="0"/>
              <a:t>Cost-effectiveness of remediation projects for gully erosion in central Queensland</a:t>
            </a:r>
          </a:p>
          <a:p>
            <a:endParaRPr lang="en-US" sz="1800" dirty="0"/>
          </a:p>
          <a:p>
            <a:endParaRPr lang="en-AU" sz="1800" dirty="0"/>
          </a:p>
        </p:txBody>
      </p:sp>
      <p:pic>
        <p:nvPicPr>
          <p:cNvPr id="4" name="Picture 2" descr="Photo of saltwater recreational fishing">
            <a:extLst>
              <a:ext uri="{FF2B5EF4-FFF2-40B4-BE49-F238E27FC236}">
                <a16:creationId xmlns:a16="http://schemas.microsoft.com/office/drawing/2014/main" id="{E384AA76-7DB5-426E-9939-C8FA7C946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2" r="11643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0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E4F9-3DFB-4115-B3E8-464B301D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is economics?</a:t>
            </a:r>
            <a:endParaRPr lang="en-AU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C1E3B9-D427-4084-8417-4491EAF76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4586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033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ilScience.info">
            <a:extLst>
              <a:ext uri="{FF2B5EF4-FFF2-40B4-BE49-F238E27FC236}">
                <a16:creationId xmlns:a16="http://schemas.microsoft.com/office/drawing/2014/main" id="{339C0561-9EFA-4E46-AE39-C808F73D0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8" b="10622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85ED0-EAB9-4EE9-A104-46454CDC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How has it helped agri-food industries in the past?</a:t>
            </a:r>
            <a:endParaRPr lang="en-AU" sz="36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79FFA-7775-43A7-A346-240FDF657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818644" cy="3044184"/>
          </a:xfrm>
        </p:spPr>
        <p:txBody>
          <a:bodyPr anchor="ctr">
            <a:normAutofit/>
          </a:bodyPr>
          <a:lstStyle/>
          <a:p>
            <a:r>
              <a:rPr lang="en-US" sz="1800" dirty="0"/>
              <a:t>Changes in commodity prices (e.g. ABARES </a:t>
            </a:r>
            <a:r>
              <a:rPr lang="en-US" sz="1800" i="1" dirty="0"/>
              <a:t>Agricultural Commodities Report</a:t>
            </a:r>
            <a:r>
              <a:rPr lang="en-US" sz="1800" dirty="0"/>
              <a:t>, World Bank </a:t>
            </a:r>
            <a:r>
              <a:rPr lang="en-US" sz="1800" i="1" dirty="0"/>
              <a:t>Commodity Markets Outlook</a:t>
            </a:r>
            <a:r>
              <a:rPr lang="en-US" sz="1800" dirty="0"/>
              <a:t>)</a:t>
            </a:r>
          </a:p>
          <a:p>
            <a:r>
              <a:rPr lang="en-US" sz="1800" dirty="0"/>
              <a:t>Modelling farm production systems (e.g. </a:t>
            </a:r>
            <a:r>
              <a:rPr lang="en-US" sz="1800" i="1" dirty="0"/>
              <a:t>Farm Economic Analysis Tool</a:t>
            </a:r>
            <a:r>
              <a:rPr lang="en-US" sz="1800" dirty="0"/>
              <a:t>, </a:t>
            </a:r>
            <a:r>
              <a:rPr lang="en-US" sz="1800" i="1" dirty="0" err="1"/>
              <a:t>BreedCow</a:t>
            </a:r>
            <a:r>
              <a:rPr lang="en-US" sz="1800" dirty="0"/>
              <a:t> &amp; </a:t>
            </a:r>
            <a:r>
              <a:rPr lang="en-US" sz="1800" i="1" dirty="0" err="1"/>
              <a:t>Dynama</a:t>
            </a:r>
            <a:r>
              <a:rPr lang="en-US" sz="1800" dirty="0"/>
              <a:t>)</a:t>
            </a:r>
          </a:p>
          <a:p>
            <a:r>
              <a:rPr lang="en-US" sz="1800" dirty="0"/>
              <a:t>Assessing the impact of shocks (e.g. bio-security outbreaks, commodity price changes) on the industry and the regional economy  </a:t>
            </a:r>
          </a:p>
          <a:p>
            <a:r>
              <a:rPr lang="en-US" sz="1800" dirty="0"/>
              <a:t>Government policies (e.g. targeting </a:t>
            </a:r>
            <a:r>
              <a:rPr lang="en-US" sz="1800" dirty="0" err="1"/>
              <a:t>landcare</a:t>
            </a:r>
            <a:r>
              <a:rPr lang="en-US" sz="1800" dirty="0"/>
              <a:t> &amp; extension </a:t>
            </a:r>
            <a:r>
              <a:rPr lang="en-US" sz="1800" dirty="0" err="1"/>
              <a:t>programmes</a:t>
            </a:r>
            <a:r>
              <a:rPr lang="en-US" sz="1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5980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1A530-B966-4747-AD8B-81BE8656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AU" sz="4100"/>
              <a:t>Thinking economically about shellfish…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D2709-AFC3-451E-BBDE-BD7FAED73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2400" dirty="0"/>
              <a:t>How economics might relate to the shellfish industry: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/>
              <a:t>Understanding oyster price (i.e. when does it go up/down, and what affects consumers’ willingness to pay?)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/>
              <a:t>Social-economic characteristics of the industry and operators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/>
              <a:t>Ecosystem services – the cost of reduced water quality on production, and the value of bio filtering and carbon sequestration provided by oysters</a:t>
            </a:r>
          </a:p>
          <a:p>
            <a:pPr marL="514350" indent="-514350">
              <a:buFont typeface="+mj-lt"/>
              <a:buAutoNum type="arabicPeriod"/>
            </a:pPr>
            <a:endParaRPr lang="en-AU" sz="2400" dirty="0"/>
          </a:p>
        </p:txBody>
      </p:sp>
      <p:pic>
        <p:nvPicPr>
          <p:cNvPr id="1026" name="Picture 2" descr="float over oyster system">
            <a:extLst>
              <a:ext uri="{FF2B5EF4-FFF2-40B4-BE49-F238E27FC236}">
                <a16:creationId xmlns:a16="http://schemas.microsoft.com/office/drawing/2014/main" id="{4C749ADA-11E8-4911-998C-499AAB8B3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r="25946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5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5ED0-EAB9-4EE9-A104-46454CDC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How does the oyster price change?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79FFA-7775-43A7-A346-240FDF657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What is the price of oysters, and how does this vary along the supply chain? </a:t>
            </a:r>
          </a:p>
          <a:p>
            <a:r>
              <a:rPr lang="en-US" sz="1800" dirty="0"/>
              <a:t>How sensitive is this price to the quantity &amp; type of oysters produced?</a:t>
            </a:r>
          </a:p>
          <a:p>
            <a:r>
              <a:rPr lang="en-US" sz="1800" dirty="0"/>
              <a:t>If the retail price/s change, what parts of the industry will be affected most, and what impact will this have on the supply chain?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ttp://www.sea-ex.com/fishphotos/images/tasmanian_oysters.jpg">
            <a:extLst>
              <a:ext uri="{FF2B5EF4-FFF2-40B4-BE49-F238E27FC236}">
                <a16:creationId xmlns:a16="http://schemas.microsoft.com/office/drawing/2014/main" id="{EBE7D38E-5790-4796-904B-47A77609E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r="11016"/>
          <a:stretch/>
        </p:blipFill>
        <p:spPr bwMode="auto"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01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5ED0-EAB9-4EE9-A104-46454CDC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3700" dirty="0"/>
              <a:t>Socio-economic characteristics of oyster growers?</a:t>
            </a:r>
            <a:endParaRPr lang="en-AU" sz="3700" dirty="0"/>
          </a:p>
        </p:txBody>
      </p:sp>
      <p:pic>
        <p:nvPicPr>
          <p:cNvPr id="4100" name="Picture 4" descr="http://www.sea-ex.com/fishphotos/images/tasmanian_oysters.jpg">
            <a:extLst>
              <a:ext uri="{FF2B5EF4-FFF2-40B4-BE49-F238E27FC236}">
                <a16:creationId xmlns:a16="http://schemas.microsoft.com/office/drawing/2014/main" id="{EBE7D38E-5790-4796-904B-47A77609E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2" r="10617" b="1"/>
          <a:stretch/>
        </p:blipFill>
        <p:spPr bwMode="auto">
          <a:xfrm>
            <a:off x="2" y="1587"/>
            <a:ext cx="6095999" cy="6856413"/>
          </a:xfrm>
          <a:custGeom>
            <a:avLst/>
            <a:gdLst>
              <a:gd name="connsiteX0" fmla="*/ 0 w 6649908"/>
              <a:gd name="connsiteY0" fmla="*/ 0 h 6856413"/>
              <a:gd name="connsiteX1" fmla="*/ 6559859 w 6649908"/>
              <a:gd name="connsiteY1" fmla="*/ 0 h 6856413"/>
              <a:gd name="connsiteX2" fmla="*/ 6572145 w 6649908"/>
              <a:gd name="connsiteY2" fmla="*/ 79394 h 6856413"/>
              <a:gd name="connsiteX3" fmla="*/ 6528796 w 6649908"/>
              <a:gd name="connsiteY3" fmla="*/ 6624522 h 6856413"/>
              <a:gd name="connsiteX4" fmla="*/ 6564680 w 6649908"/>
              <a:gd name="connsiteY4" fmla="*/ 6856413 h 6856413"/>
              <a:gd name="connsiteX5" fmla="*/ 0 w 6649908"/>
              <a:gd name="connsiteY5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A924E2A-C14D-42D0-B085-4196897CF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969022"/>
              </p:ext>
            </p:extLst>
          </p:nvPr>
        </p:nvGraphicFramePr>
        <p:xfrm>
          <a:off x="6896100" y="2258717"/>
          <a:ext cx="4011507" cy="434255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22844">
                  <a:extLst>
                    <a:ext uri="{9D8B030D-6E8A-4147-A177-3AD203B41FA5}">
                      <a16:colId xmlns:a16="http://schemas.microsoft.com/office/drawing/2014/main" val="2391507217"/>
                    </a:ext>
                  </a:extLst>
                </a:gridCol>
                <a:gridCol w="2288663">
                  <a:extLst>
                    <a:ext uri="{9D8B030D-6E8A-4147-A177-3AD203B41FA5}">
                      <a16:colId xmlns:a16="http://schemas.microsoft.com/office/drawing/2014/main" val="1116453336"/>
                    </a:ext>
                  </a:extLst>
                </a:gridCol>
              </a:tblGrid>
              <a:tr h="277558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b="1" dirty="0">
                          <a:effectLst/>
                        </a:rPr>
                        <a:t>Production</a:t>
                      </a:r>
                      <a:endParaRPr lang="en-AU" sz="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b="0" dirty="0">
                          <a:effectLst/>
                        </a:rPr>
                        <a:t>Total commercial production (kgs) combined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b="0" dirty="0">
                          <a:effectLst/>
                        </a:rPr>
                        <a:t>Total production (kgs) per product</a:t>
                      </a:r>
                      <a:endParaRPr lang="en-AU" sz="8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extLst>
                  <a:ext uri="{0D108BD9-81ED-4DB2-BD59-A6C34878D82A}">
                    <a16:rowId xmlns:a16="http://schemas.microsoft.com/office/drawing/2014/main" val="2237028224"/>
                  </a:ext>
                </a:extLst>
              </a:tr>
              <a:tr h="561332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Producers</a:t>
                      </a:r>
                      <a:endParaRPr lang="en-AU" sz="8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Number of firms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% of firms by share of total production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Regional distribution of producers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Types of producers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extLst>
                  <a:ext uri="{0D108BD9-81ED-4DB2-BD59-A6C34878D82A}">
                    <a16:rowId xmlns:a16="http://schemas.microsoft.com/office/drawing/2014/main" val="4010340621"/>
                  </a:ext>
                </a:extLst>
              </a:tr>
              <a:tr h="419445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Costs</a:t>
                      </a:r>
                      <a:endParaRPr lang="en-AU" sz="8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Costs of production per kg produced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Proxy indicators for costs of production per kg produced (e.g. abalone dive rate)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extLst>
                  <a:ext uri="{0D108BD9-81ED-4DB2-BD59-A6C34878D82A}">
                    <a16:rowId xmlns:a16="http://schemas.microsoft.com/office/drawing/2014/main" val="590975559"/>
                  </a:ext>
                </a:extLst>
              </a:tr>
              <a:tr h="419445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Price </a:t>
                      </a:r>
                      <a:endParaRPr lang="en-AU" sz="8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Farm gate price (annual weighted average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Farm gate price (variability range)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Farm gate price (standard deviation)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extLst>
                  <a:ext uri="{0D108BD9-81ED-4DB2-BD59-A6C34878D82A}">
                    <a16:rowId xmlns:a16="http://schemas.microsoft.com/office/drawing/2014/main" val="3127984480"/>
                  </a:ext>
                </a:extLst>
              </a:tr>
              <a:tr h="277558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Markets</a:t>
                      </a:r>
                      <a:endParaRPr lang="en-AU" sz="8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% sales to various markets (local, interstate, o/s)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List main markets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extLst>
                  <a:ext uri="{0D108BD9-81ED-4DB2-BD59-A6C34878D82A}">
                    <a16:rowId xmlns:a16="http://schemas.microsoft.com/office/drawing/2014/main" val="3445112492"/>
                  </a:ext>
                </a:extLst>
              </a:tr>
              <a:tr h="703219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Business sustainability</a:t>
                      </a:r>
                      <a:endParaRPr lang="en-AU" sz="8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Risk premium (major industrial sub-sectors ONLY)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Firm/operator longevity / variability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Report major re-structures and changes in number of firms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extLst>
                  <a:ext uri="{0D108BD9-81ED-4DB2-BD59-A6C34878D82A}">
                    <a16:rowId xmlns:a16="http://schemas.microsoft.com/office/drawing/2014/main" val="1288422905"/>
                  </a:ext>
                </a:extLst>
              </a:tr>
              <a:tr h="703219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Domestic outlook</a:t>
                      </a:r>
                      <a:endParaRPr lang="en-AU" sz="8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Price indices for major domestically-sold spp.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Level of imports of substitutable seafood product to Tasmania and Australia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List imported spp. of substitutable seafood product to Tasmania and Australia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extLst>
                  <a:ext uri="{0D108BD9-81ED-4DB2-BD59-A6C34878D82A}">
                    <a16:rowId xmlns:a16="http://schemas.microsoft.com/office/drawing/2014/main" val="219948415"/>
                  </a:ext>
                </a:extLst>
              </a:tr>
              <a:tr h="419445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International outlook</a:t>
                      </a:r>
                      <a:endParaRPr lang="en-AU" sz="8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Price indices for exported spp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Terms of trade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Global seafood demand trend (‘000 tonnes)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extLst>
                  <a:ext uri="{0D108BD9-81ED-4DB2-BD59-A6C34878D82A}">
                    <a16:rowId xmlns:a16="http://schemas.microsoft.com/office/drawing/2014/main" val="3646218131"/>
                  </a:ext>
                </a:extLst>
              </a:tr>
              <a:tr h="561332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Recreational &amp; Charter tourism fishing </a:t>
                      </a:r>
                      <a:endParaRPr lang="en-AU" sz="8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Trend in level of access/allocation for Recreational and charter tourism at fishery level (scoring of relative level of accessibility/ allocation across time) 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8467" marR="48467" marT="0" marB="0" anchor="ctr"/>
                </a:tc>
                <a:extLst>
                  <a:ext uri="{0D108BD9-81ED-4DB2-BD59-A6C34878D82A}">
                    <a16:rowId xmlns:a16="http://schemas.microsoft.com/office/drawing/2014/main" val="1245394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28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5ED0-EAB9-4EE9-A104-46454CDC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/>
              <a:t>Valuing ecosystem services related to Oysters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E25E22-0BA4-4EA6-B59F-7305AC21F1AD}"/>
              </a:ext>
            </a:extLst>
          </p:cNvPr>
          <p:cNvSpPr txBox="1"/>
          <p:nvPr/>
        </p:nvSpPr>
        <p:spPr>
          <a:xfrm>
            <a:off x="648931" y="2438400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Oysters highly connected to their environment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Susceptible to impacts of upstream activities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Also provide services incl. carbon sequestration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are these worth from a whole-of-society perspective?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73936-0BEE-4BFF-B795-0AD14D00D2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r="1358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7841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64FFF-2563-4ECD-B993-06DD8F89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AU" dirty="0"/>
              <a:t>Contact details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4" descr="UniTas_IMAS_P_Pos_RGB_SIG_GIF">
            <a:extLst>
              <a:ext uri="{FF2B5EF4-FFF2-40B4-BE49-F238E27FC236}">
                <a16:creationId xmlns:a16="http://schemas.microsoft.com/office/drawing/2014/main" id="{F5068860-4297-4617-BD7D-5F4403BD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09" y="2719662"/>
            <a:ext cx="5775938" cy="281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83161-DC99-4A2E-976E-126B98076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013" y="2682433"/>
            <a:ext cx="6282169" cy="3215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Dr. Steven Rust, PhD, </a:t>
            </a:r>
            <a:r>
              <a:rPr lang="en-AU" sz="2400" b="1" dirty="0" err="1"/>
              <a:t>B.Ec</a:t>
            </a:r>
            <a:r>
              <a:rPr lang="en-AU" sz="2400" b="1" dirty="0"/>
              <a:t> (Hons)</a:t>
            </a:r>
          </a:p>
          <a:p>
            <a:pPr marL="0" indent="0">
              <a:buNone/>
            </a:pPr>
            <a:r>
              <a:rPr lang="en-AU" sz="2400" dirty="0"/>
              <a:t>Marine Resource Economist</a:t>
            </a:r>
          </a:p>
          <a:p>
            <a:pPr marL="0" indent="0">
              <a:buNone/>
            </a:pPr>
            <a:r>
              <a:rPr lang="en-AU" sz="2400" dirty="0"/>
              <a:t>Institute for Marine and Antarctic Studies</a:t>
            </a:r>
          </a:p>
          <a:p>
            <a:pPr marL="0" indent="0">
              <a:buNone/>
            </a:pPr>
            <a:r>
              <a:rPr lang="it-IT" sz="2400" dirty="0"/>
              <a:t>15-21 Nubeena Crescent, Taroona, 7053</a:t>
            </a:r>
          </a:p>
          <a:p>
            <a:pPr marL="0" indent="0">
              <a:buNone/>
            </a:pPr>
            <a:r>
              <a:rPr lang="en-AU" sz="2400" dirty="0"/>
              <a:t>Phone: 03 6226 8254</a:t>
            </a:r>
          </a:p>
          <a:p>
            <a:pPr marL="0" indent="0">
              <a:buNone/>
            </a:pPr>
            <a:r>
              <a:rPr lang="en-AU" sz="2400" dirty="0"/>
              <a:t>Email: </a:t>
            </a:r>
            <a:r>
              <a:rPr lang="en-AU" sz="2400" dirty="0">
                <a:hlinkClick r:id="rId4"/>
              </a:rPr>
              <a:t>steven.rust@utas.edu.au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393294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637</Words>
  <Application>Microsoft Office PowerPoint</Application>
  <PresentationFormat>Widescreen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Marine Resource Economics</vt:lpstr>
      <vt:lpstr>Some of my past projects</vt:lpstr>
      <vt:lpstr>What is economics?</vt:lpstr>
      <vt:lpstr>How has it helped agri-food industries in the past?</vt:lpstr>
      <vt:lpstr>Thinking economically about shellfish…</vt:lpstr>
      <vt:lpstr>How does the oyster price change?</vt:lpstr>
      <vt:lpstr>Socio-economic characteristics of oyster growers?</vt:lpstr>
      <vt:lpstr>Valuing ecosystem services related to Oysters</vt:lpstr>
      <vt:lpstr>Contact details</vt:lpstr>
      <vt:lpstr>Discussion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Resource Economics</dc:title>
  <dc:creator>Steven Rust</dc:creator>
  <cp:lastModifiedBy>Steven Rust</cp:lastModifiedBy>
  <cp:revision>115</cp:revision>
  <cp:lastPrinted>2019-08-14T07:10:29Z</cp:lastPrinted>
  <dcterms:created xsi:type="dcterms:W3CDTF">2019-08-13T06:03:45Z</dcterms:created>
  <dcterms:modified xsi:type="dcterms:W3CDTF">2019-08-14T07:16:31Z</dcterms:modified>
</cp:coreProperties>
</file>